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900" r:id="rId4"/>
    <p:sldMasterId id="2147483956" r:id="rId5"/>
    <p:sldMasterId id="2147483981" r:id="rId6"/>
    <p:sldMasterId id="2147483989" r:id="rId7"/>
    <p:sldMasterId id="2147484011" r:id="rId8"/>
    <p:sldMasterId id="2147483935" r:id="rId9"/>
  </p:sldMasterIdLst>
  <p:notesMasterIdLst>
    <p:notesMasterId r:id="rId72"/>
  </p:notesMasterIdLst>
  <p:handoutMasterIdLst>
    <p:handoutMasterId r:id="rId73"/>
  </p:handoutMasterIdLst>
  <p:sldIdLst>
    <p:sldId id="980" r:id="rId10"/>
    <p:sldId id="975" r:id="rId11"/>
    <p:sldId id="978" r:id="rId12"/>
    <p:sldId id="1014" r:id="rId13"/>
    <p:sldId id="1556" r:id="rId14"/>
    <p:sldId id="1000" r:id="rId15"/>
    <p:sldId id="1001" r:id="rId16"/>
    <p:sldId id="1558" r:id="rId17"/>
    <p:sldId id="998" r:id="rId18"/>
    <p:sldId id="999" r:id="rId19"/>
    <p:sldId id="994" r:id="rId20"/>
    <p:sldId id="995" r:id="rId21"/>
    <p:sldId id="880" r:id="rId22"/>
    <p:sldId id="1015" r:id="rId23"/>
    <p:sldId id="1002" r:id="rId24"/>
    <p:sldId id="1003" r:id="rId25"/>
    <p:sldId id="1004" r:id="rId26"/>
    <p:sldId id="991" r:id="rId27"/>
    <p:sldId id="1017" r:id="rId28"/>
    <p:sldId id="982" r:id="rId29"/>
    <p:sldId id="996" r:id="rId30"/>
    <p:sldId id="1018" r:id="rId31"/>
    <p:sldId id="1016" r:id="rId32"/>
    <p:sldId id="1006" r:id="rId33"/>
    <p:sldId id="1547" r:id="rId34"/>
    <p:sldId id="1013" r:id="rId35"/>
    <p:sldId id="1012" r:id="rId36"/>
    <p:sldId id="1011" r:id="rId37"/>
    <p:sldId id="1010" r:id="rId38"/>
    <p:sldId id="1009" r:id="rId39"/>
    <p:sldId id="1007" r:id="rId40"/>
    <p:sldId id="1008" r:id="rId41"/>
    <p:sldId id="1553" r:id="rId42"/>
    <p:sldId id="1033" r:id="rId43"/>
    <p:sldId id="1549" r:id="rId44"/>
    <p:sldId id="1559" r:id="rId45"/>
    <p:sldId id="1034" r:id="rId46"/>
    <p:sldId id="1555" r:id="rId47"/>
    <p:sldId id="1019" r:id="rId48"/>
    <p:sldId id="1542" r:id="rId49"/>
    <p:sldId id="992" r:id="rId50"/>
    <p:sldId id="1020" r:id="rId51"/>
    <p:sldId id="1021" r:id="rId52"/>
    <p:sldId id="1561" r:id="rId53"/>
    <p:sldId id="1023" r:id="rId54"/>
    <p:sldId id="1024" r:id="rId55"/>
    <p:sldId id="1025" r:id="rId56"/>
    <p:sldId id="1026" r:id="rId57"/>
    <p:sldId id="1027" r:id="rId58"/>
    <p:sldId id="1550" r:id="rId59"/>
    <p:sldId id="986" r:id="rId60"/>
    <p:sldId id="1548" r:id="rId61"/>
    <p:sldId id="1028" r:id="rId62"/>
    <p:sldId id="1029" r:id="rId63"/>
    <p:sldId id="1551" r:id="rId64"/>
    <p:sldId id="1030" r:id="rId65"/>
    <p:sldId id="1031" r:id="rId66"/>
    <p:sldId id="1554" r:id="rId67"/>
    <p:sldId id="1562" r:id="rId68"/>
    <p:sldId id="1566" r:id="rId69"/>
    <p:sldId id="1565" r:id="rId70"/>
    <p:sldId id="1564" r:id="rId71"/>
  </p:sldIdLst>
  <p:sldSz cx="9906000" cy="6858000" type="A4"/>
  <p:notesSz cx="6858000" cy="9144000"/>
  <p:defaultTextStyle>
    <a:defPPr>
      <a:defRPr lang="en-US"/>
    </a:defPPr>
    <a:lvl1pPr marL="0" algn="l" defTabSz="836645" rtl="0" eaLnBrk="1" latinLnBrk="0" hangingPunct="1">
      <a:defRPr sz="1643" kern="1200">
        <a:solidFill>
          <a:schemeClr val="tx1"/>
        </a:solidFill>
        <a:latin typeface="+mn-lt"/>
        <a:ea typeface="+mn-ea"/>
        <a:cs typeface="+mn-cs"/>
      </a:defRPr>
    </a:lvl1pPr>
    <a:lvl2pPr marL="418324" algn="l" defTabSz="836645" rtl="0" eaLnBrk="1" latinLnBrk="0" hangingPunct="1">
      <a:defRPr sz="1643" kern="1200">
        <a:solidFill>
          <a:schemeClr val="tx1"/>
        </a:solidFill>
        <a:latin typeface="+mn-lt"/>
        <a:ea typeface="+mn-ea"/>
        <a:cs typeface="+mn-cs"/>
      </a:defRPr>
    </a:lvl2pPr>
    <a:lvl3pPr marL="836645" algn="l" defTabSz="836645" rtl="0" eaLnBrk="1" latinLnBrk="0" hangingPunct="1">
      <a:defRPr sz="1643" kern="1200">
        <a:solidFill>
          <a:schemeClr val="tx1"/>
        </a:solidFill>
        <a:latin typeface="+mn-lt"/>
        <a:ea typeface="+mn-ea"/>
        <a:cs typeface="+mn-cs"/>
      </a:defRPr>
    </a:lvl3pPr>
    <a:lvl4pPr marL="1254969" algn="l" defTabSz="836645" rtl="0" eaLnBrk="1" latinLnBrk="0" hangingPunct="1">
      <a:defRPr sz="1643" kern="1200">
        <a:solidFill>
          <a:schemeClr val="tx1"/>
        </a:solidFill>
        <a:latin typeface="+mn-lt"/>
        <a:ea typeface="+mn-ea"/>
        <a:cs typeface="+mn-cs"/>
      </a:defRPr>
    </a:lvl4pPr>
    <a:lvl5pPr marL="1673290" algn="l" defTabSz="836645" rtl="0" eaLnBrk="1" latinLnBrk="0" hangingPunct="1">
      <a:defRPr sz="1643" kern="1200">
        <a:solidFill>
          <a:schemeClr val="tx1"/>
        </a:solidFill>
        <a:latin typeface="+mn-lt"/>
        <a:ea typeface="+mn-ea"/>
        <a:cs typeface="+mn-cs"/>
      </a:defRPr>
    </a:lvl5pPr>
    <a:lvl6pPr marL="2091613" algn="l" defTabSz="836645" rtl="0" eaLnBrk="1" latinLnBrk="0" hangingPunct="1">
      <a:defRPr sz="1643" kern="1200">
        <a:solidFill>
          <a:schemeClr val="tx1"/>
        </a:solidFill>
        <a:latin typeface="+mn-lt"/>
        <a:ea typeface="+mn-ea"/>
        <a:cs typeface="+mn-cs"/>
      </a:defRPr>
    </a:lvl6pPr>
    <a:lvl7pPr marL="2509934" algn="l" defTabSz="836645" rtl="0" eaLnBrk="1" latinLnBrk="0" hangingPunct="1">
      <a:defRPr sz="1643" kern="1200">
        <a:solidFill>
          <a:schemeClr val="tx1"/>
        </a:solidFill>
        <a:latin typeface="+mn-lt"/>
        <a:ea typeface="+mn-ea"/>
        <a:cs typeface="+mn-cs"/>
      </a:defRPr>
    </a:lvl7pPr>
    <a:lvl8pPr marL="2928256" algn="l" defTabSz="836645" rtl="0" eaLnBrk="1" latinLnBrk="0" hangingPunct="1">
      <a:defRPr sz="1643" kern="1200">
        <a:solidFill>
          <a:schemeClr val="tx1"/>
        </a:solidFill>
        <a:latin typeface="+mn-lt"/>
        <a:ea typeface="+mn-ea"/>
        <a:cs typeface="+mn-cs"/>
      </a:defRPr>
    </a:lvl8pPr>
    <a:lvl9pPr marL="3346578" algn="l" defTabSz="836645" rtl="0" eaLnBrk="1" latinLnBrk="0" hangingPunct="1">
      <a:defRPr sz="1643" kern="1200">
        <a:solidFill>
          <a:schemeClr val="tx1"/>
        </a:solidFill>
        <a:latin typeface="+mn-lt"/>
        <a:ea typeface="+mn-ea"/>
        <a:cs typeface="+mn-cs"/>
      </a:defRPr>
    </a:lvl9pPr>
  </p:defaultTextStyle>
  <p:extLst>
    <p:ext uri="{521415D9-36F7-43E2-AB2F-B90AF26B5E84}">
      <p14:sectionLst xmlns:p14="http://schemas.microsoft.com/office/powerpoint/2010/main">
        <p14:section name="Generic" id="{72301E64-8BA9-4FCC-B1B5-473F7CE20348}">
          <p14:sldIdLst>
            <p14:sldId id="980"/>
          </p14:sldIdLst>
        </p14:section>
        <p14:section name="LIFESTYLE" id="{4D4A8245-37BF-49D0-8F9C-D964BE905E4D}">
          <p14:sldIdLst>
            <p14:sldId id="975"/>
            <p14:sldId id="978"/>
            <p14:sldId id="1014"/>
            <p14:sldId id="1556"/>
            <p14:sldId id="1000"/>
            <p14:sldId id="1001"/>
            <p14:sldId id="1558"/>
            <p14:sldId id="998"/>
            <p14:sldId id="999"/>
            <p14:sldId id="994"/>
            <p14:sldId id="995"/>
            <p14:sldId id="880"/>
            <p14:sldId id="1015"/>
            <p14:sldId id="1002"/>
            <p14:sldId id="1003"/>
            <p14:sldId id="1004"/>
            <p14:sldId id="991"/>
            <p14:sldId id="1017"/>
            <p14:sldId id="982"/>
            <p14:sldId id="996"/>
            <p14:sldId id="1018"/>
            <p14:sldId id="1016"/>
            <p14:sldId id="1006"/>
            <p14:sldId id="1547"/>
            <p14:sldId id="1013"/>
            <p14:sldId id="1012"/>
            <p14:sldId id="1011"/>
            <p14:sldId id="1010"/>
            <p14:sldId id="1009"/>
            <p14:sldId id="1007"/>
            <p14:sldId id="1008"/>
            <p14:sldId id="1553"/>
            <p14:sldId id="1033"/>
            <p14:sldId id="1549"/>
            <p14:sldId id="1559"/>
            <p14:sldId id="1034"/>
            <p14:sldId id="1555"/>
            <p14:sldId id="1019"/>
            <p14:sldId id="1542"/>
            <p14:sldId id="992"/>
            <p14:sldId id="1020"/>
            <p14:sldId id="1021"/>
            <p14:sldId id="1561"/>
            <p14:sldId id="1023"/>
            <p14:sldId id="1024"/>
            <p14:sldId id="1025"/>
            <p14:sldId id="1026"/>
            <p14:sldId id="1027"/>
            <p14:sldId id="1550"/>
            <p14:sldId id="986"/>
            <p14:sldId id="1548"/>
            <p14:sldId id="1028"/>
            <p14:sldId id="1029"/>
            <p14:sldId id="1551"/>
            <p14:sldId id="1030"/>
            <p14:sldId id="1031"/>
            <p14:sldId id="1554"/>
            <p14:sldId id="1562"/>
            <p14:sldId id="1566"/>
            <p14:sldId id="1565"/>
            <p14:sldId id="1564"/>
          </p14:sldIdLst>
        </p14:section>
      </p14:sectionLst>
    </p:ext>
    <p:ext uri="{EFAFB233-063F-42B5-8137-9DF3F51BA10A}">
      <p15:sldGuideLst xmlns:p15="http://schemas.microsoft.com/office/powerpoint/2012/main">
        <p15:guide id="11" orient="horz" pos="8911" userDrawn="1">
          <p15:clr>
            <a:srgbClr val="A4A3A4"/>
          </p15:clr>
        </p15:guide>
        <p15:guide id="15" pos="159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Kerr" initials="BK" lastIdx="12" clrIdx="0">
    <p:extLst>
      <p:ext uri="{19B8F6BF-5375-455C-9EA6-DF929625EA0E}">
        <p15:presenceInfo xmlns:p15="http://schemas.microsoft.com/office/powerpoint/2012/main" userId="Beth Kerr" providerId="None"/>
      </p:ext>
    </p:extLst>
  </p:cmAuthor>
  <p:cmAuthor id="2" name="Simon Camby" initials="SC" lastIdx="37" clrIdx="1">
    <p:extLst>
      <p:ext uri="{19B8F6BF-5375-455C-9EA6-DF929625EA0E}">
        <p15:presenceInfo xmlns:p15="http://schemas.microsoft.com/office/powerpoint/2012/main" userId="S::simon.camby@cognita.com::d162f2b7-e5da-471b-85e3-6c44a0f7be0f" providerId="AD"/>
      </p:ext>
    </p:extLst>
  </p:cmAuthor>
  <p:cmAuthor id="3" name="Danuta Tomasz" initials="DT" lastIdx="32" clrIdx="2">
    <p:extLst>
      <p:ext uri="{19B8F6BF-5375-455C-9EA6-DF929625EA0E}">
        <p15:presenceInfo xmlns:p15="http://schemas.microsoft.com/office/powerpoint/2012/main" userId="df4e6e366daa7eec" providerId="Windows Live"/>
      </p:ext>
    </p:extLst>
  </p:cmAuthor>
  <p:cmAuthor id="4" name="Beth Kerr - London Office" initials="BK-LO" lastIdx="1" clrIdx="3">
    <p:extLst>
      <p:ext uri="{19B8F6BF-5375-455C-9EA6-DF929625EA0E}">
        <p15:presenceInfo xmlns:p15="http://schemas.microsoft.com/office/powerpoint/2012/main" userId="Beth Kerr - London Office" providerId="None"/>
      </p:ext>
    </p:extLst>
  </p:cmAuthor>
  <p:cmAuthor id="5" name="Beth Kerr" initials="BK [2]" lastIdx="9" clrIdx="4">
    <p:extLst>
      <p:ext uri="{19B8F6BF-5375-455C-9EA6-DF929625EA0E}">
        <p15:presenceInfo xmlns:p15="http://schemas.microsoft.com/office/powerpoint/2012/main" userId="S::Beth.Kerr@cognita.com::00bb1b50-f39f-4ff3-b7a0-3961ce91482b" providerId="AD"/>
      </p:ext>
    </p:extLst>
  </p:cmAuthor>
  <p:cmAuthor id="6" name="Elaura Maher" initials="EM" lastIdx="1" clrIdx="5">
    <p:extLst>
      <p:ext uri="{19B8F6BF-5375-455C-9EA6-DF929625EA0E}">
        <p15:presenceInfo xmlns:p15="http://schemas.microsoft.com/office/powerpoint/2012/main" userId="S::elaura.maher@cognita.com::807bdfd5-8995-4edb-89fd-a6efdd192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BE2"/>
    <a:srgbClr val="00A97A"/>
    <a:srgbClr val="8C827E"/>
    <a:srgbClr val="6679BA"/>
    <a:srgbClr val="6579B7"/>
    <a:srgbClr val="BFC4E2"/>
    <a:srgbClr val="A9B0D6"/>
    <a:srgbClr val="000000"/>
    <a:srgbClr val="E30613"/>
    <a:srgbClr val="3035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4F174-2C72-42B3-AF0F-246B6DDEE338}" v="20" dt="2019-08-27T13:21:43.504"/>
    <p1510:client id="{EBBADF69-F61B-4F0B-A201-27223ED1B304}" v="50" dt="2022-03-07T19:51:09.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911"/>
        <p:guide pos="1595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Lucía Aldaz Gallego - ELIS Villamartin" userId="S::martalucia.aldaz@cognita.com::07ead28a-ac58-4d3b-8d59-6d4b0d1bbd08" providerId="AD" clId="Web-{EBBADF69-F61B-4F0B-A201-27223ED1B304}"/>
    <pc:docChg chg="modSld">
      <pc:chgData name="Marta Lucía Aldaz Gallego - ELIS Villamartin" userId="S::martalucia.aldaz@cognita.com::07ead28a-ac58-4d3b-8d59-6d4b0d1bbd08" providerId="AD" clId="Web-{EBBADF69-F61B-4F0B-A201-27223ED1B304}" dt="2022-03-07T19:51:09.381" v="40" actId="20577"/>
      <pc:docMkLst>
        <pc:docMk/>
      </pc:docMkLst>
      <pc:sldChg chg="modSp">
        <pc:chgData name="Marta Lucía Aldaz Gallego - ELIS Villamartin" userId="S::martalucia.aldaz@cognita.com::07ead28a-ac58-4d3b-8d59-6d4b0d1bbd08" providerId="AD" clId="Web-{EBBADF69-F61B-4F0B-A201-27223ED1B304}" dt="2022-03-07T19:04:38.471" v="7" actId="20577"/>
        <pc:sldMkLst>
          <pc:docMk/>
          <pc:sldMk cId="102601027" sldId="978"/>
        </pc:sldMkLst>
        <pc:spChg chg="mod">
          <ac:chgData name="Marta Lucía Aldaz Gallego - ELIS Villamartin" userId="S::martalucia.aldaz@cognita.com::07ead28a-ac58-4d3b-8d59-6d4b0d1bbd08" providerId="AD" clId="Web-{EBBADF69-F61B-4F0B-A201-27223ED1B304}" dt="2022-03-07T19:04:38.471" v="7" actId="20577"/>
          <ac:spMkLst>
            <pc:docMk/>
            <pc:sldMk cId="102601027" sldId="978"/>
            <ac:spMk id="2" creationId="{EF3095C3-32C1-4E2B-BE1B-156DA8A6D544}"/>
          </ac:spMkLst>
        </pc:spChg>
      </pc:sldChg>
      <pc:sldChg chg="modSp">
        <pc:chgData name="Marta Lucía Aldaz Gallego - ELIS Villamartin" userId="S::martalucia.aldaz@cognita.com::07ead28a-ac58-4d3b-8d59-6d4b0d1bbd08" providerId="AD" clId="Web-{EBBADF69-F61B-4F0B-A201-27223ED1B304}" dt="2022-03-07T19:51:09.381" v="40" actId="20577"/>
        <pc:sldMkLst>
          <pc:docMk/>
          <pc:sldMk cId="2737746266" sldId="1015"/>
        </pc:sldMkLst>
        <pc:spChg chg="mod">
          <ac:chgData name="Marta Lucía Aldaz Gallego - ELIS Villamartin" userId="S::martalucia.aldaz@cognita.com::07ead28a-ac58-4d3b-8d59-6d4b0d1bbd08" providerId="AD" clId="Web-{EBBADF69-F61B-4F0B-A201-27223ED1B304}" dt="2022-03-07T19:51:09.381" v="40" actId="20577"/>
          <ac:spMkLst>
            <pc:docMk/>
            <pc:sldMk cId="2737746266" sldId="1015"/>
            <ac:spMk id="2" creationId="{02323A26-5884-4D19-9544-C107CA004821}"/>
          </ac:spMkLst>
        </pc:spChg>
      </pc:sldChg>
    </pc:docChg>
  </pc:docChgLst>
  <pc:docChgLst>
    <pc:chgData name="Sophie Watts" userId="S::sophie.watts@cognita.com::dcb29bc1-2b5b-4af3-9cc4-ef55c023afc8" providerId="AD" clId="Web-{0724F174-2C72-42B3-AF0F-246B6DDEE338}"/>
    <pc:docChg chg="modSld">
      <pc:chgData name="Sophie Watts" userId="S::sophie.watts@cognita.com::dcb29bc1-2b5b-4af3-9cc4-ef55c023afc8" providerId="AD" clId="Web-{0724F174-2C72-42B3-AF0F-246B6DDEE338}" dt="2019-08-27T13:21:36.081" v="19"/>
      <pc:docMkLst>
        <pc:docMk/>
      </pc:docMkLst>
      <pc:sldChg chg="modSp">
        <pc:chgData name="Sophie Watts" userId="S::sophie.watts@cognita.com::dcb29bc1-2b5b-4af3-9cc4-ef55c023afc8" providerId="AD" clId="Web-{0724F174-2C72-42B3-AF0F-246B6DDEE338}" dt="2019-08-27T13:20:48.081" v="16" actId="20577"/>
        <pc:sldMkLst>
          <pc:docMk/>
          <pc:sldMk cId="1250095387" sldId="1012"/>
        </pc:sldMkLst>
        <pc:spChg chg="mod">
          <ac:chgData name="Sophie Watts" userId="S::sophie.watts@cognita.com::dcb29bc1-2b5b-4af3-9cc4-ef55c023afc8" providerId="AD" clId="Web-{0724F174-2C72-42B3-AF0F-246B6DDEE338}" dt="2019-08-27T13:20:48.081" v="16" actId="20577"/>
          <ac:spMkLst>
            <pc:docMk/>
            <pc:sldMk cId="1250095387" sldId="1012"/>
            <ac:spMk id="2" creationId="{4EAFE589-516D-4547-9090-655D564E894C}"/>
          </ac:spMkLst>
        </pc:spChg>
      </pc:sldChg>
      <pc:sldChg chg="modSp">
        <pc:chgData name="Sophie Watts" userId="S::sophie.watts@cognita.com::dcb29bc1-2b5b-4af3-9cc4-ef55c023afc8" providerId="AD" clId="Web-{0724F174-2C72-42B3-AF0F-246B6DDEE338}" dt="2019-08-27T13:21:36.081" v="19"/>
        <pc:sldMkLst>
          <pc:docMk/>
          <pc:sldMk cId="509939871" sldId="1549"/>
        </pc:sldMkLst>
        <pc:graphicFrameChg chg="mod modGraphic">
          <ac:chgData name="Sophie Watts" userId="S::sophie.watts@cognita.com::dcb29bc1-2b5b-4af3-9cc4-ef55c023afc8" providerId="AD" clId="Web-{0724F174-2C72-42B3-AF0F-246B6DDEE338}" dt="2019-08-27T13:21:36.081" v="19"/>
          <ac:graphicFrameMkLst>
            <pc:docMk/>
            <pc:sldMk cId="509939871" sldId="1549"/>
            <ac:graphicFrameMk id="4" creationId="{2EE734D8-2745-4123-9511-98B198CD6E3D}"/>
          </ac:graphicFrameMkLst>
        </pc:graphicFrameChg>
      </pc:sldChg>
      <pc:sldChg chg="modSp">
        <pc:chgData name="Sophie Watts" userId="S::sophie.watts@cognita.com::dcb29bc1-2b5b-4af3-9cc4-ef55c023afc8" providerId="AD" clId="Web-{0724F174-2C72-42B3-AF0F-246B6DDEE338}" dt="2019-08-27T13:19:12.176" v="11" actId="20577"/>
        <pc:sldMkLst>
          <pc:docMk/>
          <pc:sldMk cId="719064603" sldId="1558"/>
        </pc:sldMkLst>
        <pc:spChg chg="mod">
          <ac:chgData name="Sophie Watts" userId="S::sophie.watts@cognita.com::dcb29bc1-2b5b-4af3-9cc4-ef55c023afc8" providerId="AD" clId="Web-{0724F174-2C72-42B3-AF0F-246B6DDEE338}" dt="2019-08-27T13:19:06.269" v="6" actId="20577"/>
          <ac:spMkLst>
            <pc:docMk/>
            <pc:sldMk cId="719064603" sldId="1558"/>
            <ac:spMk id="13" creationId="{6706CD70-2C67-4A56-AA0D-2C03860347F4}"/>
          </ac:spMkLst>
        </pc:spChg>
        <pc:spChg chg="mod">
          <ac:chgData name="Sophie Watts" userId="S::sophie.watts@cognita.com::dcb29bc1-2b5b-4af3-9cc4-ef55c023afc8" providerId="AD" clId="Web-{0724F174-2C72-42B3-AF0F-246B6DDEE338}" dt="2019-08-27T13:19:12.176" v="11" actId="20577"/>
          <ac:spMkLst>
            <pc:docMk/>
            <pc:sldMk cId="719064603" sldId="1558"/>
            <ac:spMk id="14" creationId="{45D7ABD1-D784-49D8-BE05-91B3F89DE37A}"/>
          </ac:spMkLst>
        </pc:spChg>
      </pc:sldChg>
    </pc:docChg>
  </pc:docChgLst>
  <pc:docChgLst>
    <pc:chgData name="Millie Currie" userId="S::millie.currie@cognita.com::889fdc6b-3a92-4c77-9ec5-b704f2143767" providerId="AD" clId="Web-{2AF55909-F028-68A1-1519-C14208B83D50}"/>
    <pc:docChg chg="modSld">
      <pc:chgData name="Millie Currie" userId="S::millie.currie@cognita.com::889fdc6b-3a92-4c77-9ec5-b704f2143767" providerId="AD" clId="Web-{2AF55909-F028-68A1-1519-C14208B83D50}" dt="2019-08-29T09:56:57.412" v="22" actId="20577"/>
      <pc:docMkLst>
        <pc:docMk/>
      </pc:docMkLst>
      <pc:sldChg chg="modSp">
        <pc:chgData name="Millie Currie" userId="S::millie.currie@cognita.com::889fdc6b-3a92-4c77-9ec5-b704f2143767" providerId="AD" clId="Web-{2AF55909-F028-68A1-1519-C14208B83D50}" dt="2019-08-29T09:34:09.110" v="4" actId="1076"/>
        <pc:sldMkLst>
          <pc:docMk/>
          <pc:sldMk cId="401775408" sldId="999"/>
        </pc:sldMkLst>
        <pc:spChg chg="mod">
          <ac:chgData name="Millie Currie" userId="S::millie.currie@cognita.com::889fdc6b-3a92-4c77-9ec5-b704f2143767" providerId="AD" clId="Web-{2AF55909-F028-68A1-1519-C14208B83D50}" dt="2019-08-29T09:34:09.110" v="4" actId="1076"/>
          <ac:spMkLst>
            <pc:docMk/>
            <pc:sldMk cId="401775408" sldId="999"/>
            <ac:spMk id="8" creationId="{48C6E17F-4F07-452B-8DB9-9E77867FB6AF}"/>
          </ac:spMkLst>
        </pc:spChg>
      </pc:sldChg>
      <pc:sldChg chg="modSp">
        <pc:chgData name="Millie Currie" userId="S::millie.currie@cognita.com::889fdc6b-3a92-4c77-9ec5-b704f2143767" providerId="AD" clId="Web-{2AF55909-F028-68A1-1519-C14208B83D50}" dt="2019-08-29T09:56:57.412" v="21" actId="20577"/>
        <pc:sldMkLst>
          <pc:docMk/>
          <pc:sldMk cId="1740524704" sldId="1548"/>
        </pc:sldMkLst>
        <pc:spChg chg="mod">
          <ac:chgData name="Millie Currie" userId="S::millie.currie@cognita.com::889fdc6b-3a92-4c77-9ec5-b704f2143767" providerId="AD" clId="Web-{2AF55909-F028-68A1-1519-C14208B83D50}" dt="2019-08-29T09:56:57.412" v="21" actId="20577"/>
          <ac:spMkLst>
            <pc:docMk/>
            <pc:sldMk cId="1740524704" sldId="1548"/>
            <ac:spMk id="2" creationId="{ECB6AFA6-BB2C-4825-9D94-B266FE26B774}"/>
          </ac:spMkLst>
        </pc:spChg>
      </pc:sldChg>
      <pc:sldChg chg="modSp">
        <pc:chgData name="Millie Currie" userId="S::millie.currie@cognita.com::889fdc6b-3a92-4c77-9ec5-b704f2143767" providerId="AD" clId="Web-{2AF55909-F028-68A1-1519-C14208B83D50}" dt="2019-08-29T09:54:08.726" v="10"/>
        <pc:sldMkLst>
          <pc:docMk/>
          <pc:sldMk cId="509939871" sldId="1549"/>
        </pc:sldMkLst>
        <pc:graphicFrameChg chg="mod modGraphic">
          <ac:chgData name="Millie Currie" userId="S::millie.currie@cognita.com::889fdc6b-3a92-4c77-9ec5-b704f2143767" providerId="AD" clId="Web-{2AF55909-F028-68A1-1519-C14208B83D50}" dt="2019-08-29T09:54:08.726" v="10"/>
          <ac:graphicFrameMkLst>
            <pc:docMk/>
            <pc:sldMk cId="509939871" sldId="1549"/>
            <ac:graphicFrameMk id="4" creationId="{2EE734D8-2745-4123-9511-98B198CD6E3D}"/>
          </ac:graphicFrameMkLst>
        </pc:graphicFrameChg>
      </pc:sldChg>
      <pc:sldChg chg="modSp">
        <pc:chgData name="Millie Currie" userId="S::millie.currie@cognita.com::889fdc6b-3a92-4c77-9ec5-b704f2143767" providerId="AD" clId="Web-{2AF55909-F028-68A1-1519-C14208B83D50}" dt="2019-08-29T09:33:26.610" v="2" actId="20577"/>
        <pc:sldMkLst>
          <pc:docMk/>
          <pc:sldMk cId="1051767904" sldId="1556"/>
        </pc:sldMkLst>
        <pc:spChg chg="mod">
          <ac:chgData name="Millie Currie" userId="S::millie.currie@cognita.com::889fdc6b-3a92-4c77-9ec5-b704f2143767" providerId="AD" clId="Web-{2AF55909-F028-68A1-1519-C14208B83D50}" dt="2019-08-29T09:33:26.610" v="2" actId="20577"/>
          <ac:spMkLst>
            <pc:docMk/>
            <pc:sldMk cId="1051767904" sldId="1556"/>
            <ac:spMk id="2" creationId="{81617C90-028B-4611-8285-D1A9290D59BE}"/>
          </ac:spMkLst>
        </pc:spChg>
      </pc:sldChg>
    </pc:docChg>
  </pc:docChgLst>
  <pc:docChgLst>
    <pc:chgData name="Millie Currie" userId="S::millie.currie@cognita.com::889fdc6b-3a92-4c77-9ec5-b704f2143767" providerId="AD" clId="Web-{75512227-14A2-BD67-576B-C8B2279E32ED}"/>
    <pc:docChg chg="delSld modSld modSection">
      <pc:chgData name="Millie Currie" userId="S::millie.currie@cognita.com::889fdc6b-3a92-4c77-9ec5-b704f2143767" providerId="AD" clId="Web-{75512227-14A2-BD67-576B-C8B2279E32ED}" dt="2019-08-27T11:49:53.583" v="76"/>
      <pc:docMkLst>
        <pc:docMk/>
      </pc:docMkLst>
      <pc:sldChg chg="del">
        <pc:chgData name="Millie Currie" userId="S::millie.currie@cognita.com::889fdc6b-3a92-4c77-9ec5-b704f2143767" providerId="AD" clId="Web-{75512227-14A2-BD67-576B-C8B2279E32ED}" dt="2019-08-27T11:39:43.445" v="0"/>
        <pc:sldMkLst>
          <pc:docMk/>
          <pc:sldMk cId="1773796731" sldId="967"/>
        </pc:sldMkLst>
      </pc:sldChg>
      <pc:sldChg chg="modSp">
        <pc:chgData name="Millie Currie" userId="S::millie.currie@cognita.com::889fdc6b-3a92-4c77-9ec5-b704f2143767" providerId="AD" clId="Web-{75512227-14A2-BD67-576B-C8B2279E32ED}" dt="2019-08-27T11:46:02.600" v="23" actId="20577"/>
        <pc:sldMkLst>
          <pc:docMk/>
          <pc:sldMk cId="3793024581" sldId="1018"/>
        </pc:sldMkLst>
        <pc:spChg chg="mod">
          <ac:chgData name="Millie Currie" userId="S::millie.currie@cognita.com::889fdc6b-3a92-4c77-9ec5-b704f2143767" providerId="AD" clId="Web-{75512227-14A2-BD67-576B-C8B2279E32ED}" dt="2019-08-27T11:46:02.600" v="23" actId="20577"/>
          <ac:spMkLst>
            <pc:docMk/>
            <pc:sldMk cId="3793024581" sldId="1018"/>
            <ac:spMk id="2" creationId="{24231A44-1576-472D-B42B-142D7BB95819}"/>
          </ac:spMkLst>
        </pc:spChg>
      </pc:sldChg>
      <pc:sldChg chg="modSp">
        <pc:chgData name="Millie Currie" userId="S::millie.currie@cognita.com::889fdc6b-3a92-4c77-9ec5-b704f2143767" providerId="AD" clId="Web-{75512227-14A2-BD67-576B-C8B2279E32ED}" dt="2019-08-27T11:48:53.115" v="56"/>
        <pc:sldMkLst>
          <pc:docMk/>
          <pc:sldMk cId="553297299" sldId="1033"/>
        </pc:sldMkLst>
        <pc:graphicFrameChg chg="mod modGraphic">
          <ac:chgData name="Millie Currie" userId="S::millie.currie@cognita.com::889fdc6b-3a92-4c77-9ec5-b704f2143767" providerId="AD" clId="Web-{75512227-14A2-BD67-576B-C8B2279E32ED}" dt="2019-08-27T11:48:53.115" v="56"/>
          <ac:graphicFrameMkLst>
            <pc:docMk/>
            <pc:sldMk cId="553297299" sldId="1033"/>
            <ac:graphicFrameMk id="4" creationId="{C9E0075A-80D7-46C3-A776-535C0DC1CA6E}"/>
          </ac:graphicFrameMkLst>
        </pc:graphicFrameChg>
      </pc:sldChg>
      <pc:sldChg chg="modSp">
        <pc:chgData name="Millie Currie" userId="S::millie.currie@cognita.com::889fdc6b-3a92-4c77-9ec5-b704f2143767" providerId="AD" clId="Web-{75512227-14A2-BD67-576B-C8B2279E32ED}" dt="2019-08-27T11:49:53.583" v="76"/>
        <pc:sldMkLst>
          <pc:docMk/>
          <pc:sldMk cId="2409508630" sldId="1034"/>
        </pc:sldMkLst>
        <pc:graphicFrameChg chg="mod modGraphic">
          <ac:chgData name="Millie Currie" userId="S::millie.currie@cognita.com::889fdc6b-3a92-4c77-9ec5-b704f2143767" providerId="AD" clId="Web-{75512227-14A2-BD67-576B-C8B2279E32ED}" dt="2019-08-27T11:49:53.583" v="76"/>
          <ac:graphicFrameMkLst>
            <pc:docMk/>
            <pc:sldMk cId="2409508630" sldId="1034"/>
            <ac:graphicFrameMk id="4" creationId="{62296A01-62B4-48BC-8CEB-6A3125E1EC09}"/>
          </ac:graphicFrameMkLst>
        </pc:graphicFrameChg>
      </pc:sldChg>
      <pc:sldChg chg="modSp">
        <pc:chgData name="Millie Currie" userId="S::millie.currie@cognita.com::889fdc6b-3a92-4c77-9ec5-b704f2143767" providerId="AD" clId="Web-{75512227-14A2-BD67-576B-C8B2279E32ED}" dt="2019-08-27T11:49:28.412" v="74"/>
        <pc:sldMkLst>
          <pc:docMk/>
          <pc:sldMk cId="509939871" sldId="1549"/>
        </pc:sldMkLst>
        <pc:graphicFrameChg chg="mod modGraphic">
          <ac:chgData name="Millie Currie" userId="S::millie.currie@cognita.com::889fdc6b-3a92-4c77-9ec5-b704f2143767" providerId="AD" clId="Web-{75512227-14A2-BD67-576B-C8B2279E32ED}" dt="2019-08-27T11:49:28.412" v="74"/>
          <ac:graphicFrameMkLst>
            <pc:docMk/>
            <pc:sldMk cId="509939871" sldId="1549"/>
            <ac:graphicFrameMk id="4" creationId="{2EE734D8-2745-4123-9511-98B198CD6E3D}"/>
          </ac:graphicFrameMkLst>
        </pc:graphicFrameChg>
      </pc:sldChg>
    </pc:docChg>
  </pc:docChgLst>
  <pc:docChgLst>
    <pc:chgData name="Millie Currie" userId="S::millie.currie@cognita.com::889fdc6b-3a92-4c77-9ec5-b704f2143767" providerId="AD" clId="Web-{04988144-C082-9BC3-96E6-0C9E5966141A}"/>
    <pc:docChg chg="modSld">
      <pc:chgData name="Millie Currie" userId="S::millie.currie@cognita.com::889fdc6b-3a92-4c77-9ec5-b704f2143767" providerId="AD" clId="Web-{04988144-C082-9BC3-96E6-0C9E5966141A}" dt="2019-09-03T14:16:18.294" v="20" actId="1076"/>
      <pc:docMkLst>
        <pc:docMk/>
      </pc:docMkLst>
      <pc:sldChg chg="modSp">
        <pc:chgData name="Millie Currie" userId="S::millie.currie@cognita.com::889fdc6b-3a92-4c77-9ec5-b704f2143767" providerId="AD" clId="Web-{04988144-C082-9BC3-96E6-0C9E5966141A}" dt="2019-09-03T14:16:18.294" v="20" actId="1076"/>
        <pc:sldMkLst>
          <pc:docMk/>
          <pc:sldMk cId="3793024581" sldId="1018"/>
        </pc:sldMkLst>
        <pc:spChg chg="mod">
          <ac:chgData name="Millie Currie" userId="S::millie.currie@cognita.com::889fdc6b-3a92-4c77-9ec5-b704f2143767" providerId="AD" clId="Web-{04988144-C082-9BC3-96E6-0C9E5966141A}" dt="2019-09-03T14:16:18.294" v="20" actId="1076"/>
          <ac:spMkLst>
            <pc:docMk/>
            <pc:sldMk cId="3793024581" sldId="1018"/>
            <ac:spMk id="2" creationId="{24231A44-1576-472D-B42B-142D7BB958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AD4104-B16B-1B4A-B966-179369F71467}" type="datetimeFigureOut">
              <a:rPr lang="en-US" smtClean="0">
                <a:latin typeface="Arial "/>
              </a:rPr>
              <a:t>3/7/2022</a:t>
            </a:fld>
            <a:endParaRPr lang="en-US">
              <a:latin typeface="Arial "/>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ECD5A6-D054-674B-BC00-55AFD3D4FE88}" type="slidenum">
              <a:rPr lang="en-US" smtClean="0">
                <a:latin typeface="Arial "/>
              </a:rPr>
              <a:t>‹#›</a:t>
            </a:fld>
            <a:endParaRPr lang="en-US">
              <a:latin typeface="Arial "/>
            </a:endParaRPr>
          </a:p>
        </p:txBody>
      </p:sp>
    </p:spTree>
    <p:extLst>
      <p:ext uri="{BB962C8B-B14F-4D97-AF65-F5344CB8AC3E}">
        <p14:creationId xmlns:p14="http://schemas.microsoft.com/office/powerpoint/2010/main" val="1847909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9T19:03:02.626"/>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38CEBDD4-337B-4566-B02F-1D9E1846F0F1}" type="datetimeFigureOut">
              <a:rPr lang="en-GB" smtClean="0"/>
              <a:pPr/>
              <a:t>07/03/2022</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6DB3D1E0-B84E-4AC7-B87B-D0AD46887D5A}" type="slidenum">
              <a:rPr lang="en-GB" smtClean="0"/>
              <a:pPr/>
              <a:t>‹#›</a:t>
            </a:fld>
            <a:endParaRPr lang="en-GB"/>
          </a:p>
        </p:txBody>
      </p:sp>
    </p:spTree>
    <p:extLst>
      <p:ext uri="{BB962C8B-B14F-4D97-AF65-F5344CB8AC3E}">
        <p14:creationId xmlns:p14="http://schemas.microsoft.com/office/powerpoint/2010/main" val="1065948778"/>
      </p:ext>
    </p:extLst>
  </p:cSld>
  <p:clrMap bg1="lt1" tx1="dk1" bg2="lt2" tx2="dk2" accent1="accent1" accent2="accent2" accent3="accent3" accent4="accent4" accent5="accent5" accent6="accent6" hlink="hlink" folHlink="folHlink"/>
  <p:notesStyle>
    <a:lvl1pPr marL="0" algn="l" defTabSz="418324" rtl="0" eaLnBrk="1" latinLnBrk="0" hangingPunct="1">
      <a:defRPr sz="587" kern="1200">
        <a:solidFill>
          <a:schemeClr val="tx1"/>
        </a:solidFill>
        <a:latin typeface="Arial"/>
        <a:ea typeface="+mn-ea"/>
        <a:cs typeface="+mn-cs"/>
      </a:defRPr>
    </a:lvl1pPr>
    <a:lvl2pPr marL="209161" algn="l" defTabSz="418324" rtl="0" eaLnBrk="1" latinLnBrk="0" hangingPunct="1">
      <a:defRPr sz="587" kern="1200">
        <a:solidFill>
          <a:schemeClr val="tx1"/>
        </a:solidFill>
        <a:latin typeface="Arial"/>
        <a:ea typeface="+mn-ea"/>
        <a:cs typeface="+mn-cs"/>
      </a:defRPr>
    </a:lvl2pPr>
    <a:lvl3pPr marL="418324" algn="l" defTabSz="418324" rtl="0" eaLnBrk="1" latinLnBrk="0" hangingPunct="1">
      <a:defRPr sz="587" kern="1200">
        <a:solidFill>
          <a:schemeClr val="tx1"/>
        </a:solidFill>
        <a:latin typeface="Arial"/>
        <a:ea typeface="+mn-ea"/>
        <a:cs typeface="+mn-cs"/>
      </a:defRPr>
    </a:lvl3pPr>
    <a:lvl4pPr marL="627483" algn="l" defTabSz="418324" rtl="0" eaLnBrk="1" latinLnBrk="0" hangingPunct="1">
      <a:defRPr sz="587" kern="1200">
        <a:solidFill>
          <a:schemeClr val="tx1"/>
        </a:solidFill>
        <a:latin typeface="Arial"/>
        <a:ea typeface="+mn-ea"/>
        <a:cs typeface="+mn-cs"/>
      </a:defRPr>
    </a:lvl4pPr>
    <a:lvl5pPr marL="836645" algn="l" defTabSz="418324" rtl="0" eaLnBrk="1" latinLnBrk="0" hangingPunct="1">
      <a:defRPr sz="587" kern="1200">
        <a:solidFill>
          <a:schemeClr val="tx1"/>
        </a:solidFill>
        <a:latin typeface="Arial"/>
        <a:ea typeface="+mn-ea"/>
        <a:cs typeface="+mn-cs"/>
      </a:defRPr>
    </a:lvl5pPr>
    <a:lvl6pPr marL="1045806" algn="l" defTabSz="418324" rtl="0" eaLnBrk="1" latinLnBrk="0" hangingPunct="1">
      <a:defRPr sz="587" kern="1200">
        <a:solidFill>
          <a:schemeClr val="tx1"/>
        </a:solidFill>
        <a:latin typeface="+mn-lt"/>
        <a:ea typeface="+mn-ea"/>
        <a:cs typeface="+mn-cs"/>
      </a:defRPr>
    </a:lvl6pPr>
    <a:lvl7pPr marL="1254969" algn="l" defTabSz="418324" rtl="0" eaLnBrk="1" latinLnBrk="0" hangingPunct="1">
      <a:defRPr sz="587" kern="1200">
        <a:solidFill>
          <a:schemeClr val="tx1"/>
        </a:solidFill>
        <a:latin typeface="+mn-lt"/>
        <a:ea typeface="+mn-ea"/>
        <a:cs typeface="+mn-cs"/>
      </a:defRPr>
    </a:lvl7pPr>
    <a:lvl8pPr marL="1464128" algn="l" defTabSz="418324" rtl="0" eaLnBrk="1" latinLnBrk="0" hangingPunct="1">
      <a:defRPr sz="587" kern="1200">
        <a:solidFill>
          <a:schemeClr val="tx1"/>
        </a:solidFill>
        <a:latin typeface="+mn-lt"/>
        <a:ea typeface="+mn-ea"/>
        <a:cs typeface="+mn-cs"/>
      </a:defRPr>
    </a:lvl8pPr>
    <a:lvl9pPr marL="1673290" algn="l" defTabSz="418324" rtl="0" eaLnBrk="1" latinLnBrk="0" hangingPunct="1">
      <a:defRPr sz="58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6DB3D1E0-B84E-4AC7-B87B-D0AD46887D5A}" type="slidenum">
              <a:rPr lang="en-GB" smtClean="0"/>
              <a:pPr/>
              <a:t>52</a:t>
            </a:fld>
            <a:endParaRPr lang="en-GB"/>
          </a:p>
        </p:txBody>
      </p:sp>
    </p:spTree>
    <p:extLst>
      <p:ext uri="{BB962C8B-B14F-4D97-AF65-F5344CB8AC3E}">
        <p14:creationId xmlns:p14="http://schemas.microsoft.com/office/powerpoint/2010/main" val="90992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50">
              <a:latin typeface="Calibri"/>
              <a:cs typeface="Calibri"/>
            </a:endParaRPr>
          </a:p>
        </p:txBody>
      </p:sp>
      <p:sp>
        <p:nvSpPr>
          <p:cNvPr id="4" name="Slide Number Placeholder 3"/>
          <p:cNvSpPr>
            <a:spLocks noGrp="1"/>
          </p:cNvSpPr>
          <p:nvPr>
            <p:ph type="sldNum" sz="quarter" idx="5"/>
          </p:nvPr>
        </p:nvSpPr>
        <p:spPr/>
        <p:txBody>
          <a:bodyPr/>
          <a:lstStyle/>
          <a:p>
            <a:fld id="{6DB3D1E0-B84E-4AC7-B87B-D0AD46887D5A}" type="slidenum">
              <a:rPr lang="en-GB" smtClean="0"/>
              <a:pPr/>
              <a:t>53</a:t>
            </a:fld>
            <a:endParaRPr lang="en-GB"/>
          </a:p>
        </p:txBody>
      </p:sp>
    </p:spTree>
    <p:extLst>
      <p:ext uri="{BB962C8B-B14F-4D97-AF65-F5344CB8AC3E}">
        <p14:creationId xmlns:p14="http://schemas.microsoft.com/office/powerpoint/2010/main" val="364155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3D1E0-B84E-4AC7-B87B-D0AD46887D5A}" type="slidenum">
              <a:rPr lang="en-GB" smtClean="0"/>
              <a:pPr/>
              <a:t>59</a:t>
            </a:fld>
            <a:endParaRPr lang="en-GB"/>
          </a:p>
        </p:txBody>
      </p:sp>
    </p:spTree>
    <p:extLst>
      <p:ext uri="{BB962C8B-B14F-4D97-AF65-F5344CB8AC3E}">
        <p14:creationId xmlns:p14="http://schemas.microsoft.com/office/powerpoint/2010/main" val="2077836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EEP TITL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87853-D96D-AD4F-8A85-5F0039D6D7A1}"/>
              </a:ext>
            </a:extLst>
          </p:cNvPr>
          <p:cNvPicPr>
            <a:picLocks noChangeAspect="1"/>
          </p:cNvPicPr>
          <p:nvPr userDrawn="1"/>
        </p:nvPicPr>
        <p:blipFill>
          <a:blip r:embed="rId2"/>
          <a:stretch>
            <a:fillRect/>
          </a:stretch>
        </p:blipFill>
        <p:spPr>
          <a:xfrm>
            <a:off x="1778000" y="795842"/>
            <a:ext cx="6350000" cy="5266317"/>
          </a:xfrm>
          <a:prstGeom prst="rect">
            <a:avLst/>
          </a:prstGeom>
        </p:spPr>
      </p:pic>
    </p:spTree>
    <p:extLst>
      <p:ext uri="{BB962C8B-B14F-4D97-AF65-F5344CB8AC3E}">
        <p14:creationId xmlns:p14="http://schemas.microsoft.com/office/powerpoint/2010/main" val="25638053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LK TITL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6438E-3841-4743-B624-3E6865D21A40}"/>
              </a:ext>
            </a:extLst>
          </p:cNvPr>
          <p:cNvPicPr>
            <a:picLocks noChangeAspect="1"/>
          </p:cNvPicPr>
          <p:nvPr userDrawn="1"/>
        </p:nvPicPr>
        <p:blipFill>
          <a:blip r:embed="rId2"/>
          <a:stretch>
            <a:fillRect/>
          </a:stretch>
        </p:blipFill>
        <p:spPr>
          <a:xfrm>
            <a:off x="2157425" y="1224325"/>
            <a:ext cx="6347091" cy="4409350"/>
          </a:xfrm>
          <a:prstGeom prst="rect">
            <a:avLst/>
          </a:prstGeom>
        </p:spPr>
      </p:pic>
    </p:spTree>
    <p:extLst>
      <p:ext uri="{BB962C8B-B14F-4D97-AF65-F5344CB8AC3E}">
        <p14:creationId xmlns:p14="http://schemas.microsoft.com/office/powerpoint/2010/main" val="32003054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9" name="Picture 8">
            <a:extLst>
              <a:ext uri="{FF2B5EF4-FFF2-40B4-BE49-F238E27FC236}">
                <a16:creationId xmlns:a16="http://schemas.microsoft.com/office/drawing/2014/main" id="{F2E00864-815A-C843-8924-48047805CEE4}"/>
              </a:ext>
            </a:extLst>
          </p:cNvPr>
          <p:cNvPicPr>
            <a:picLocks noChangeAspect="1"/>
          </p:cNvPicPr>
          <p:nvPr userDrawn="1"/>
        </p:nvPicPr>
        <p:blipFill>
          <a:blip r:embed="rId3"/>
          <a:stretch>
            <a:fillRect/>
          </a:stretch>
        </p:blipFill>
        <p:spPr>
          <a:xfrm>
            <a:off x="430230" y="5898111"/>
            <a:ext cx="828000" cy="778881"/>
          </a:xfrm>
          <a:prstGeom prst="rect">
            <a:avLst/>
          </a:prstGeom>
        </p:spPr>
      </p:pic>
    </p:spTree>
    <p:extLst>
      <p:ext uri="{BB962C8B-B14F-4D97-AF65-F5344CB8AC3E}">
        <p14:creationId xmlns:p14="http://schemas.microsoft.com/office/powerpoint/2010/main" val="20447152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8066206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1"/>
              </a:buClr>
              <a:defRPr baseline="0">
                <a:solidFill>
                  <a:schemeClr val="bg1"/>
                </a:solidFill>
              </a:defRPr>
            </a:lvl1pPr>
            <a:lvl2pPr>
              <a:spcAft>
                <a:spcPts val="1200"/>
              </a:spcAft>
              <a:buClr>
                <a:schemeClr val="accent1"/>
              </a:buClr>
              <a:defRPr>
                <a:solidFill>
                  <a:schemeClr val="bg1"/>
                </a:solidFill>
              </a:defRPr>
            </a:lvl2pPr>
            <a:lvl3pPr>
              <a:spcAft>
                <a:spcPts val="1200"/>
              </a:spcAft>
              <a:buClr>
                <a:schemeClr val="accent1"/>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9614348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1"/>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7115157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42510492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3905368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4979975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0113213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OCIAL SCREEN TITLE">
    <p:bg>
      <p:bgPr>
        <a:solidFill>
          <a:schemeClr val="accent3"/>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B2F3997-42C2-8048-9D68-49B6D9235BBD}"/>
              </a:ext>
            </a:extLst>
          </p:cNvPr>
          <p:cNvPicPr>
            <a:picLocks noChangeAspect="1"/>
          </p:cNvPicPr>
          <p:nvPr userDrawn="1"/>
        </p:nvPicPr>
        <p:blipFill>
          <a:blip r:embed="rId2"/>
          <a:stretch>
            <a:fillRect/>
          </a:stretch>
        </p:blipFill>
        <p:spPr>
          <a:xfrm>
            <a:off x="2073105" y="836900"/>
            <a:ext cx="5688825" cy="5249687"/>
          </a:xfrm>
          <a:prstGeom prst="rect">
            <a:avLst/>
          </a:prstGeom>
        </p:spPr>
      </p:pic>
    </p:spTree>
    <p:extLst>
      <p:ext uri="{BB962C8B-B14F-4D97-AF65-F5344CB8AC3E}">
        <p14:creationId xmlns:p14="http://schemas.microsoft.com/office/powerpoint/2010/main" val="12776230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2"/>
        </a:solidFill>
        <a:effectLst/>
      </p:bgPr>
    </p:bg>
    <p:spTree>
      <p:nvGrpSpPr>
        <p:cNvPr id="1" name=""/>
        <p:cNvGrpSpPr/>
        <p:nvPr/>
      </p:nvGrpSpPr>
      <p:grpSpPr>
        <a:xfrm>
          <a:off x="0" y="0"/>
          <a:ext cx="0" cy="0"/>
          <a:chOff x="0" y="0"/>
          <a:chExt cx="0" cy="0"/>
        </a:xfrm>
      </p:grpSpPr>
      <p:pic>
        <p:nvPicPr>
          <p:cNvPr id="6" name="Picture 5" descr="A picture containing vector graphics&#10;&#10;Description automatically generated">
            <a:extLst>
              <a:ext uri="{FF2B5EF4-FFF2-40B4-BE49-F238E27FC236}">
                <a16:creationId xmlns:a16="http://schemas.microsoft.com/office/drawing/2014/main" id="{4B86AC4C-CB75-D244-9A90-CE77BF8B4705}"/>
              </a:ext>
            </a:extLst>
          </p:cNvPr>
          <p:cNvPicPr>
            <a:picLocks noChangeAspect="1"/>
          </p:cNvPicPr>
          <p:nvPr userDrawn="1"/>
        </p:nvPicPr>
        <p:blipFill>
          <a:blip r:embed="rId2"/>
          <a:stretch>
            <a:fillRect/>
          </a:stretch>
        </p:blipFill>
        <p:spPr>
          <a:xfrm>
            <a:off x="409499" y="5790567"/>
            <a:ext cx="921658" cy="891385"/>
          </a:xfrm>
          <a:prstGeom prst="rect">
            <a:avLst/>
          </a:prstGeom>
        </p:spPr>
      </p:pic>
      <p:sp>
        <p:nvSpPr>
          <p:cNvPr id="5" name="Title 4"/>
          <p:cNvSpPr>
            <a:spLocks noGrp="1"/>
          </p:cNvSpPr>
          <p:nvPr>
            <p:ph type="title"/>
          </p:nvPr>
        </p:nvSpPr>
        <p:spPr>
          <a:xfrm>
            <a:off x="1263439" y="2228605"/>
            <a:ext cx="7379122" cy="2400795"/>
          </a:xfrm>
        </p:spPr>
        <p:txBody>
          <a:bodyPr/>
          <a:lstStyle>
            <a:lvl1pPr algn="ctr">
              <a:defRPr sz="4000"/>
            </a:lvl1pPr>
          </a:lstStyle>
          <a:p>
            <a:r>
              <a:rPr lang="en-GB" noProof="0"/>
              <a:t>Click to edit Master title style</a:t>
            </a:r>
          </a:p>
        </p:txBody>
      </p:sp>
      <p:pic>
        <p:nvPicPr>
          <p:cNvPr id="4" name="Picture 3">
            <a:extLst>
              <a:ext uri="{FF2B5EF4-FFF2-40B4-BE49-F238E27FC236}">
                <a16:creationId xmlns:a16="http://schemas.microsoft.com/office/drawing/2014/main" id="{9367D28B-A121-4515-A588-2CA558262CC0}"/>
              </a:ext>
            </a:extLst>
          </p:cNvPr>
          <p:cNvPicPr>
            <a:picLocks noChangeAspect="1"/>
          </p:cNvPicPr>
          <p:nvPr userDrawn="1"/>
        </p:nvPicPr>
        <p:blipFill>
          <a:blip r:embed="rId3"/>
          <a:srcRect/>
          <a:stretch/>
        </p:blipFill>
        <p:spPr>
          <a:xfrm>
            <a:off x="7603111" y="5905091"/>
            <a:ext cx="1893390" cy="776861"/>
          </a:xfrm>
          <a:prstGeom prst="rect">
            <a:avLst/>
          </a:prstGeom>
        </p:spPr>
      </p:pic>
    </p:spTree>
    <p:extLst>
      <p:ext uri="{BB962C8B-B14F-4D97-AF65-F5344CB8AC3E}">
        <p14:creationId xmlns:p14="http://schemas.microsoft.com/office/powerpoint/2010/main" val="9144797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6" name="Picture 5">
            <a:extLst>
              <a:ext uri="{FF2B5EF4-FFF2-40B4-BE49-F238E27FC236}">
                <a16:creationId xmlns:a16="http://schemas.microsoft.com/office/drawing/2014/main" id="{BE0077DB-CE04-AC4C-ADFB-2D46EDA90671}"/>
              </a:ext>
            </a:extLst>
          </p:cNvPr>
          <p:cNvPicPr>
            <a:picLocks noChangeAspect="1"/>
          </p:cNvPicPr>
          <p:nvPr userDrawn="1"/>
        </p:nvPicPr>
        <p:blipFill>
          <a:blip r:embed="rId3"/>
          <a:stretch>
            <a:fillRect/>
          </a:stretch>
        </p:blipFill>
        <p:spPr>
          <a:xfrm>
            <a:off x="409499" y="5885449"/>
            <a:ext cx="507382" cy="789524"/>
          </a:xfrm>
          <a:prstGeom prst="rect">
            <a:avLst/>
          </a:prstGeom>
        </p:spPr>
      </p:pic>
    </p:spTree>
    <p:extLst>
      <p:ext uri="{BB962C8B-B14F-4D97-AF65-F5344CB8AC3E}">
        <p14:creationId xmlns:p14="http://schemas.microsoft.com/office/powerpoint/2010/main" val="30145862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6487001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3"/>
              </a:buClr>
              <a:defRPr baseline="0">
                <a:solidFill>
                  <a:schemeClr val="bg1"/>
                </a:solidFill>
              </a:defRPr>
            </a:lvl1pPr>
            <a:lvl2pPr>
              <a:spcAft>
                <a:spcPts val="1200"/>
              </a:spcAft>
              <a:buClr>
                <a:schemeClr val="accent3"/>
              </a:buClr>
              <a:defRPr>
                <a:solidFill>
                  <a:schemeClr val="bg1"/>
                </a:solidFill>
              </a:defRPr>
            </a:lvl2pPr>
            <a:lvl3pPr>
              <a:spcAft>
                <a:spcPts val="1200"/>
              </a:spcAft>
              <a:buClr>
                <a:schemeClr val="accent3"/>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6669560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3"/>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8020716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8224908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2395285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3291934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4304410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LTHY TITLE">
    <p:bg>
      <p:bgPr>
        <a:solidFill>
          <a:schemeClr val="accent4"/>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1F51300-5E14-BD4E-9BF0-37E4FEE679C9}"/>
              </a:ext>
            </a:extLst>
          </p:cNvPr>
          <p:cNvPicPr>
            <a:picLocks noChangeAspect="1"/>
          </p:cNvPicPr>
          <p:nvPr userDrawn="1"/>
        </p:nvPicPr>
        <p:blipFill>
          <a:blip r:embed="rId2"/>
          <a:stretch>
            <a:fillRect/>
          </a:stretch>
        </p:blipFill>
        <p:spPr>
          <a:xfrm>
            <a:off x="1770487" y="1017095"/>
            <a:ext cx="6365027" cy="4823810"/>
          </a:xfrm>
          <a:prstGeom prst="rect">
            <a:avLst/>
          </a:prstGeom>
        </p:spPr>
      </p:pic>
    </p:spTree>
    <p:extLst>
      <p:ext uri="{BB962C8B-B14F-4D97-AF65-F5344CB8AC3E}">
        <p14:creationId xmlns:p14="http://schemas.microsoft.com/office/powerpoint/2010/main" val="18933512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4"/>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6" name="Picture 5">
            <a:extLst>
              <a:ext uri="{FF2B5EF4-FFF2-40B4-BE49-F238E27FC236}">
                <a16:creationId xmlns:a16="http://schemas.microsoft.com/office/drawing/2014/main" id="{15026D5E-90EB-5548-BF29-C08F078F342E}"/>
              </a:ext>
            </a:extLst>
          </p:cNvPr>
          <p:cNvPicPr>
            <a:picLocks noChangeAspect="1"/>
          </p:cNvPicPr>
          <p:nvPr userDrawn="1"/>
        </p:nvPicPr>
        <p:blipFill>
          <a:blip r:embed="rId3"/>
          <a:stretch>
            <a:fillRect/>
          </a:stretch>
        </p:blipFill>
        <p:spPr>
          <a:xfrm>
            <a:off x="409499" y="5902797"/>
            <a:ext cx="746101" cy="779156"/>
          </a:xfrm>
          <a:prstGeom prst="rect">
            <a:avLst/>
          </a:prstGeom>
        </p:spPr>
      </p:pic>
    </p:spTree>
    <p:extLst>
      <p:ext uri="{BB962C8B-B14F-4D97-AF65-F5344CB8AC3E}">
        <p14:creationId xmlns:p14="http://schemas.microsoft.com/office/powerpoint/2010/main" val="3824105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GB" noProof="0"/>
              <a:t>Click to edit Master title style</a:t>
            </a:r>
          </a:p>
        </p:txBody>
      </p:sp>
    </p:spTree>
    <p:extLst>
      <p:ext uri="{BB962C8B-B14F-4D97-AF65-F5344CB8AC3E}">
        <p14:creationId xmlns:p14="http://schemas.microsoft.com/office/powerpoint/2010/main" val="16095448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190350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4"/>
              </a:buClr>
              <a:defRPr baseline="0">
                <a:solidFill>
                  <a:schemeClr val="bg1"/>
                </a:solidFill>
              </a:defRPr>
            </a:lvl1pPr>
            <a:lvl2pPr>
              <a:spcAft>
                <a:spcPts val="1200"/>
              </a:spcAft>
              <a:buClr>
                <a:schemeClr val="accent4"/>
              </a:buClr>
              <a:defRPr>
                <a:solidFill>
                  <a:schemeClr val="bg1"/>
                </a:solidFill>
              </a:defRPr>
            </a:lvl2pPr>
            <a:lvl3pPr>
              <a:spcAft>
                <a:spcPts val="1200"/>
              </a:spcAft>
              <a:buClr>
                <a:schemeClr val="accent4"/>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0546567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4"/>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76896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2216996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5404505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046859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4634479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295844"/>
            <a:ext cx="9087000" cy="387223"/>
          </a:xfrm>
        </p:spPr>
        <p:txBody>
          <a:bodyPr/>
          <a:lstStyle>
            <a:lvl1pPr>
              <a:defRPr sz="1950"/>
            </a:lvl1pPr>
          </a:lstStyle>
          <a:p>
            <a:r>
              <a:rPr lang="en-US"/>
              <a:t>Click to edit Master title style</a:t>
            </a:r>
            <a:endParaRPr lang="en-GB"/>
          </a:p>
        </p:txBody>
      </p:sp>
      <p:sp>
        <p:nvSpPr>
          <p:cNvPr id="5" name="Text Placeholder 3"/>
          <p:cNvSpPr>
            <a:spLocks noGrp="1"/>
          </p:cNvSpPr>
          <p:nvPr>
            <p:ph type="body" sz="quarter" idx="15" hasCustomPrompt="1"/>
          </p:nvPr>
        </p:nvSpPr>
        <p:spPr>
          <a:xfrm>
            <a:off x="409500" y="717630"/>
            <a:ext cx="9087000" cy="419100"/>
          </a:xfrm>
        </p:spPr>
        <p:txBody>
          <a:bodyPr lIns="0" tIns="36000" anchor="ctr">
            <a:noAutofit/>
          </a:bodyPr>
          <a:lstStyle>
            <a:lvl1pPr marL="0" indent="0" algn="l">
              <a:spcAft>
                <a:spcPts val="0"/>
              </a:spcAft>
              <a:buNone/>
              <a:defRPr sz="1463" baseline="0">
                <a:solidFill>
                  <a:schemeClr val="tx2"/>
                </a:solidFill>
                <a:latin typeface="+mn-lt"/>
              </a:defRPr>
            </a:lvl1pPr>
            <a:lvl2pPr algn="ctr">
              <a:defRPr/>
            </a:lvl2pPr>
            <a:lvl3pPr algn="ctr">
              <a:defRPr/>
            </a:lvl3pPr>
            <a:lvl4pPr algn="ctr">
              <a:defRPr/>
            </a:lvl4pPr>
            <a:lvl5pPr algn="ctr">
              <a:defRPr/>
            </a:lvl5pPr>
          </a:lstStyle>
          <a:p>
            <a:pPr lvl="0"/>
            <a:r>
              <a:rPr lang="en-US"/>
              <a:t>Sub-heading in Arial Regular</a:t>
            </a:r>
            <a:endParaRPr lang="en-GB"/>
          </a:p>
        </p:txBody>
      </p:sp>
    </p:spTree>
    <p:extLst>
      <p:ext uri="{BB962C8B-B14F-4D97-AF65-F5344CB8AC3E}">
        <p14:creationId xmlns:p14="http://schemas.microsoft.com/office/powerpoint/2010/main" val="6171591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HEALTHY TITLE">
    <p:bg>
      <p:bgPr>
        <a:solidFill>
          <a:schemeClr val="accent5"/>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F46079B2-9ACF-BA4F-BBA8-B54C6836CDDB}"/>
              </a:ext>
            </a:extLst>
          </p:cNvPr>
          <p:cNvPicPr>
            <a:picLocks noChangeAspect="1"/>
          </p:cNvPicPr>
          <p:nvPr userDrawn="1"/>
        </p:nvPicPr>
        <p:blipFill>
          <a:blip r:embed="rId2"/>
          <a:stretch>
            <a:fillRect/>
          </a:stretch>
        </p:blipFill>
        <p:spPr>
          <a:xfrm>
            <a:off x="1829430" y="1348001"/>
            <a:ext cx="6247140" cy="4301602"/>
          </a:xfrm>
          <a:prstGeom prst="rect">
            <a:avLst/>
          </a:prstGeom>
        </p:spPr>
      </p:pic>
    </p:spTree>
    <p:extLst>
      <p:ext uri="{BB962C8B-B14F-4D97-AF65-F5344CB8AC3E}">
        <p14:creationId xmlns:p14="http://schemas.microsoft.com/office/powerpoint/2010/main" val="36160813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Title">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63439" y="2228605"/>
            <a:ext cx="7379122" cy="2400795"/>
          </a:xfrm>
        </p:spPr>
        <p:txBody>
          <a:bodyPr/>
          <a:lstStyle>
            <a:lvl1pPr algn="ctr">
              <a:defRPr sz="4000"/>
            </a:lvl1pPr>
          </a:lstStyle>
          <a:p>
            <a:r>
              <a:rPr lang="en-US"/>
              <a:t>Click to edit Master title style</a:t>
            </a:r>
            <a:endParaRPr lang="en-GB"/>
          </a:p>
        </p:txBody>
      </p:sp>
      <p:pic>
        <p:nvPicPr>
          <p:cNvPr id="4" name="Picture 3">
            <a:extLst>
              <a:ext uri="{FF2B5EF4-FFF2-40B4-BE49-F238E27FC236}">
                <a16:creationId xmlns:a16="http://schemas.microsoft.com/office/drawing/2014/main" id="{A1C2EE82-5E0F-4DD4-8254-17AB6C19FBBE}"/>
              </a:ext>
            </a:extLst>
          </p:cNvPr>
          <p:cNvPicPr>
            <a:picLocks noChangeAspect="1"/>
          </p:cNvPicPr>
          <p:nvPr userDrawn="1"/>
        </p:nvPicPr>
        <p:blipFill>
          <a:blip r:embed="rId2"/>
          <a:srcRect/>
          <a:stretch/>
        </p:blipFill>
        <p:spPr>
          <a:xfrm>
            <a:off x="7603111" y="5905091"/>
            <a:ext cx="1893390" cy="776861"/>
          </a:xfrm>
          <a:prstGeom prst="rect">
            <a:avLst/>
          </a:prstGeom>
        </p:spPr>
      </p:pic>
      <p:pic>
        <p:nvPicPr>
          <p:cNvPr id="7" name="Picture 6" descr="A close up of a logo&#10;&#10;Description automatically generated">
            <a:extLst>
              <a:ext uri="{FF2B5EF4-FFF2-40B4-BE49-F238E27FC236}">
                <a16:creationId xmlns:a16="http://schemas.microsoft.com/office/drawing/2014/main" id="{4A396C98-2DAA-0E44-A692-6A064830B6DF}"/>
              </a:ext>
            </a:extLst>
          </p:cNvPr>
          <p:cNvPicPr>
            <a:picLocks noChangeAspect="1"/>
          </p:cNvPicPr>
          <p:nvPr userDrawn="1"/>
        </p:nvPicPr>
        <p:blipFill>
          <a:blip r:embed="rId3"/>
          <a:stretch>
            <a:fillRect/>
          </a:stretch>
        </p:blipFill>
        <p:spPr>
          <a:xfrm>
            <a:off x="414362" y="5905209"/>
            <a:ext cx="720000" cy="766523"/>
          </a:xfrm>
          <a:prstGeom prst="rect">
            <a:avLst/>
          </a:prstGeom>
        </p:spPr>
      </p:pic>
    </p:spTree>
    <p:extLst>
      <p:ext uri="{BB962C8B-B14F-4D97-AF65-F5344CB8AC3E}">
        <p14:creationId xmlns:p14="http://schemas.microsoft.com/office/powerpoint/2010/main" val="29248191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2"/>
              </a:buClr>
              <a:defRPr baseline="0">
                <a:solidFill>
                  <a:schemeClr val="bg1"/>
                </a:solidFill>
              </a:defRPr>
            </a:lvl1pPr>
            <a:lvl2pPr>
              <a:spcAft>
                <a:spcPts val="1200"/>
              </a:spcAft>
              <a:buClr>
                <a:schemeClr val="accent2"/>
              </a:buClr>
              <a:defRPr>
                <a:solidFill>
                  <a:schemeClr val="bg1"/>
                </a:solidFill>
              </a:defRPr>
            </a:lvl2pPr>
            <a:lvl3pPr>
              <a:spcAft>
                <a:spcPts val="1200"/>
              </a:spcAft>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8985647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5763272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accent5"/>
              </a:buClr>
              <a:defRPr baseline="0">
                <a:solidFill>
                  <a:schemeClr val="bg1"/>
                </a:solidFill>
              </a:defRPr>
            </a:lvl1pPr>
            <a:lvl2pPr>
              <a:spcAft>
                <a:spcPts val="1200"/>
              </a:spcAft>
              <a:buClr>
                <a:schemeClr val="accent5"/>
              </a:buClr>
              <a:defRPr>
                <a:solidFill>
                  <a:schemeClr val="bg1"/>
                </a:solidFill>
              </a:defRPr>
            </a:lvl2pPr>
            <a:lvl3pPr>
              <a:spcAft>
                <a:spcPts val="1200"/>
              </a:spcAft>
              <a:buClr>
                <a:schemeClr val="accent5"/>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5683808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Clr>
                <a:schemeClr val="accent5"/>
              </a:buClr>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9150437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p15:clr>
            <a:srgbClr val="FBAE40"/>
          </p15:clr>
        </p15:guide>
        <p15:guide id="2" pos="427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485656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1201189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3650194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8973744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GENERIC TIT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2467BD1-55DD-8B4B-A9A0-90A1069DD560}"/>
              </a:ext>
            </a:extLst>
          </p:cNvPr>
          <p:cNvPicPr>
            <a:picLocks noChangeAspect="1"/>
          </p:cNvPicPr>
          <p:nvPr userDrawn="1"/>
        </p:nvPicPr>
        <p:blipFill>
          <a:blip r:embed="rId2"/>
          <a:stretch>
            <a:fillRect/>
          </a:stretch>
        </p:blipFill>
        <p:spPr>
          <a:xfrm>
            <a:off x="2273180" y="3873717"/>
            <a:ext cx="5544756" cy="2275025"/>
          </a:xfrm>
          <a:prstGeom prst="rect">
            <a:avLst/>
          </a:prstGeom>
        </p:spPr>
      </p:pic>
      <p:pic>
        <p:nvPicPr>
          <p:cNvPr id="5" name="Picture 4" descr="A close up of a logo&#10;&#10;Description automatically generated">
            <a:extLst>
              <a:ext uri="{FF2B5EF4-FFF2-40B4-BE49-F238E27FC236}">
                <a16:creationId xmlns:a16="http://schemas.microsoft.com/office/drawing/2014/main" id="{C28184D4-D6A3-7748-9B8F-34F5A4D6D5BA}"/>
              </a:ext>
            </a:extLst>
          </p:cNvPr>
          <p:cNvPicPr>
            <a:picLocks noChangeAspect="1"/>
          </p:cNvPicPr>
          <p:nvPr userDrawn="1"/>
        </p:nvPicPr>
        <p:blipFill>
          <a:blip r:embed="rId3"/>
          <a:stretch>
            <a:fillRect/>
          </a:stretch>
        </p:blipFill>
        <p:spPr>
          <a:xfrm>
            <a:off x="3374009" y="456133"/>
            <a:ext cx="3343098" cy="3210192"/>
          </a:xfrm>
          <a:prstGeom prst="rect">
            <a:avLst/>
          </a:prstGeom>
        </p:spPr>
      </p:pic>
    </p:spTree>
    <p:extLst>
      <p:ext uri="{BB962C8B-B14F-4D97-AF65-F5344CB8AC3E}">
        <p14:creationId xmlns:p14="http://schemas.microsoft.com/office/powerpoint/2010/main" val="75818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x content">
    <p:spTree>
      <p:nvGrpSpPr>
        <p:cNvPr id="1" name=""/>
        <p:cNvGrpSpPr/>
        <p:nvPr/>
      </p:nvGrpSpPr>
      <p:grpSpPr>
        <a:xfrm>
          <a:off x="0" y="0"/>
          <a:ext cx="0" cy="0"/>
          <a:chOff x="0" y="0"/>
          <a:chExt cx="0" cy="0"/>
        </a:xfrm>
      </p:grpSpPr>
      <p:sp>
        <p:nvSpPr>
          <p:cNvPr id="2" name="Title 1"/>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902644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09500" y="1044000"/>
            <a:ext cx="9087000" cy="4752000"/>
          </a:xfrm>
        </p:spPr>
        <p:txBody>
          <a:bodyPr>
            <a:normAutofit/>
          </a:bodyPr>
          <a:lstStyle>
            <a:lvl1pPr>
              <a:spcAft>
                <a:spcPts val="1200"/>
              </a:spcAft>
              <a:buClr>
                <a:schemeClr val="bg1"/>
              </a:buClr>
              <a:defRPr baseline="0">
                <a:solidFill>
                  <a:schemeClr val="bg1"/>
                </a:solidFill>
              </a:defRPr>
            </a:lvl1pPr>
            <a:lvl2pPr>
              <a:spcAft>
                <a:spcPts val="1200"/>
              </a:spcAft>
              <a:buClr>
                <a:schemeClr val="bg1"/>
              </a:buClr>
              <a:defRPr>
                <a:solidFill>
                  <a:schemeClr val="bg1"/>
                </a:solidFill>
              </a:defRPr>
            </a:lvl2pPr>
            <a:lvl3pPr>
              <a:spcAft>
                <a:spcPts val="1200"/>
              </a:spcAft>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58A214D7-5DF5-1E4B-81D4-7A2527F5E6E9}"/>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4820426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9" name="Content Placeholder 8"/>
          <p:cNvSpPr>
            <a:spLocks noGrp="1"/>
          </p:cNvSpPr>
          <p:nvPr>
            <p:ph sz="quarter" idx="18" hasCustomPrompt="1"/>
          </p:nvPr>
        </p:nvSpPr>
        <p:spPr>
          <a:xfrm>
            <a:off x="409500" y="1044000"/>
            <a:ext cx="9087000" cy="4752000"/>
          </a:xfrm>
        </p:spPr>
        <p:txBody>
          <a:bodyPr>
            <a:normAutofit/>
          </a:bodyPr>
          <a:lstStyle>
            <a:lvl1pPr marL="361816" indent="-342900">
              <a:spcAft>
                <a:spcPts val="1200"/>
              </a:spcAft>
              <a:buFont typeface="+mj-lt"/>
              <a:buAutoNum type="arabicPeriod"/>
              <a:tabLst>
                <a:tab pos="6365875" algn="dec"/>
              </a:tabLst>
              <a:defRPr baseline="0"/>
            </a:lvl1pPr>
            <a:lvl2pPr marL="215413" indent="0">
              <a:buFont typeface="+mj-lt"/>
              <a:buNone/>
              <a:defRPr/>
            </a:lvl2pPr>
            <a:lvl3pPr marL="408022" indent="0">
              <a:buFont typeface="+mj-lt"/>
              <a:buNone/>
              <a:defRPr/>
            </a:lvl3pPr>
            <a:lvl4pPr marL="602352" indent="0">
              <a:buFont typeface="+mj-lt"/>
              <a:buNone/>
              <a:defRPr/>
            </a:lvl4pPr>
            <a:lvl5pPr marL="799470" indent="0">
              <a:buFont typeface="+mj-lt"/>
              <a:buNone/>
              <a:defRPr/>
            </a:lvl5pPr>
          </a:lstStyle>
          <a:p>
            <a:pPr lvl="0"/>
            <a:r>
              <a:rPr lang="en-US"/>
              <a:t>Click to edit Master text styles	</a:t>
            </a:r>
          </a:p>
          <a:p>
            <a:pPr lvl="0"/>
            <a:r>
              <a:rPr lang="en-US"/>
              <a:t> </a:t>
            </a:r>
          </a:p>
          <a:p>
            <a:pPr lvl="0"/>
            <a:endParaRPr lang="en-US"/>
          </a:p>
        </p:txBody>
      </p:sp>
      <p:sp>
        <p:nvSpPr>
          <p:cNvPr id="4" name="Title 1">
            <a:extLst>
              <a:ext uri="{FF2B5EF4-FFF2-40B4-BE49-F238E27FC236}">
                <a16:creationId xmlns:a16="http://schemas.microsoft.com/office/drawing/2014/main" id="{A89CD184-E049-E141-95B8-47025E4DF2C4}"/>
              </a:ext>
            </a:extLst>
          </p:cNvPr>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3894196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15:guide id="1" pos="3120" userDrawn="1">
          <p15:clr>
            <a:srgbClr val="FBAE40"/>
          </p15:clr>
        </p15:guide>
        <p15:guide id="2" pos="427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519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3682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half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503" y="1044000"/>
            <a:ext cx="4337315"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953000" y="1044000"/>
            <a:ext cx="4543497"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2055190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hird image RIGH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09499" y="1044000"/>
            <a:ext cx="6006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662051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2555020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half image LEFT">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09496" y="1044000"/>
            <a:ext cx="4543503" cy="4752000"/>
          </a:xfrm>
          <a:solidFill>
            <a:schemeClr val="bg2"/>
          </a:solidFill>
        </p:spPr>
        <p:txBody>
          <a:bodyPr/>
          <a:lstStyle>
            <a:lvl1pPr marL="0" indent="0">
              <a:buNone/>
              <a:defRPr/>
            </a:lvl1pPr>
          </a:lstStyle>
          <a:p>
            <a:endParaRPr lang="en-GB"/>
          </a:p>
        </p:txBody>
      </p:sp>
      <p:sp>
        <p:nvSpPr>
          <p:cNvPr id="5" name="Text Placeholder 4"/>
          <p:cNvSpPr>
            <a:spLocks noGrp="1"/>
          </p:cNvSpPr>
          <p:nvPr>
            <p:ph type="body" sz="quarter" idx="16"/>
          </p:nvPr>
        </p:nvSpPr>
        <p:spPr>
          <a:xfrm>
            <a:off x="5156950" y="1044000"/>
            <a:ext cx="4339553"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39731338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image LEFT">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3451500" y="1044000"/>
            <a:ext cx="6045000" cy="4752000"/>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7"/>
          </p:nvPr>
        </p:nvSpPr>
        <p:spPr>
          <a:xfrm>
            <a:off x="409500" y="1044000"/>
            <a:ext cx="2875990" cy="4752000"/>
          </a:xfrm>
          <a:solidFill>
            <a:schemeClr val="bg2"/>
          </a:solidFill>
        </p:spPr>
        <p:txBody>
          <a:bodyPr/>
          <a:lstStyle>
            <a:lvl1pPr marL="0" indent="0">
              <a:buNone/>
              <a:defRPr/>
            </a:lvl1pPr>
          </a:lstStyle>
          <a:p>
            <a:endParaRPr lang="en-GB"/>
          </a:p>
        </p:txBody>
      </p:sp>
      <p:sp>
        <p:nvSpPr>
          <p:cNvPr id="7" name="Title 6"/>
          <p:cNvSpPr>
            <a:spLocks noGrp="1"/>
          </p:cNvSpPr>
          <p:nvPr>
            <p:ph type="title"/>
          </p:nvPr>
        </p:nvSpPr>
        <p:spPr>
          <a:xfrm>
            <a:off x="409500" y="108000"/>
            <a:ext cx="9087000" cy="720000"/>
          </a:xfrm>
        </p:spPr>
        <p:txBody>
          <a:bodyPr/>
          <a:lstStyle>
            <a:lvl1pPr>
              <a:defRPr sz="2400"/>
            </a:lvl1pPr>
          </a:lstStyle>
          <a:p>
            <a:r>
              <a:rPr lang="en-US"/>
              <a:t>Click to edit Master title style</a:t>
            </a:r>
            <a:endParaRPr lang="en-GB"/>
          </a:p>
        </p:txBody>
      </p:sp>
    </p:spTree>
    <p:extLst>
      <p:ext uri="{BB962C8B-B14F-4D97-AF65-F5344CB8AC3E}">
        <p14:creationId xmlns:p14="http://schemas.microsoft.com/office/powerpoint/2010/main" val="19574187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5.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9.xml"/><Relationship Id="rId7" Type="http://schemas.openxmlformats.org/officeDocument/2006/relationships/image" Target="../media/image1.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12440"/>
            <a:ext cx="9080575"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GB" noProof="0"/>
          </a:p>
        </p:txBody>
      </p:sp>
      <p:sp>
        <p:nvSpPr>
          <p:cNvPr id="1043" name="Rectangle 19"/>
          <p:cNvSpPr>
            <a:spLocks noGrp="1" noChangeArrowheads="1"/>
          </p:cNvSpPr>
          <p:nvPr>
            <p:ph type="body" idx="1"/>
          </p:nvPr>
        </p:nvSpPr>
        <p:spPr bwMode="auto">
          <a:xfrm>
            <a:off x="415924" y="1044000"/>
            <a:ext cx="9074151"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GB" noProof="0"/>
              <a:t>Click</a:t>
            </a:r>
            <a:r>
              <a:rPr lang="en-US"/>
              <a:t>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9" name="Picture 8" descr="A picture containing chain&#10;&#10;Description automatically generated">
            <a:extLst>
              <a:ext uri="{FF2B5EF4-FFF2-40B4-BE49-F238E27FC236}">
                <a16:creationId xmlns:a16="http://schemas.microsoft.com/office/drawing/2014/main" id="{E2AEF81A-9F5D-A64F-A0BA-96EA4EF365E0}"/>
              </a:ext>
            </a:extLst>
          </p:cNvPr>
          <p:cNvPicPr>
            <a:picLocks noChangeAspect="1"/>
          </p:cNvPicPr>
          <p:nvPr userDrawn="1"/>
        </p:nvPicPr>
        <p:blipFill rotWithShape="1">
          <a:blip r:embed="rId12"/>
          <a:srcRect l="17465" t="17508" r="16968" b="19124"/>
          <a:stretch/>
        </p:blipFill>
        <p:spPr>
          <a:xfrm>
            <a:off x="409499" y="5790883"/>
            <a:ext cx="921658" cy="890754"/>
          </a:xfrm>
          <a:prstGeom prst="rect">
            <a:avLst/>
          </a:prstGeom>
        </p:spPr>
      </p:pic>
    </p:spTree>
    <p:extLst>
      <p:ext uri="{BB962C8B-B14F-4D97-AF65-F5344CB8AC3E}">
        <p14:creationId xmlns:p14="http://schemas.microsoft.com/office/powerpoint/2010/main" val="2171877818"/>
      </p:ext>
    </p:extLst>
  </p:cSld>
  <p:clrMap bg1="dk2" tx1="lt1" bg2="dk1" tx2="lt2" accent1="accent1" accent2="accent2" accent3="accent3" accent4="accent4" accent5="accent5" accent6="accent6" hlink="hlink" folHlink="folHlink"/>
  <p:sldLayoutIdLst>
    <p:sldLayoutId id="2147483933" r:id="rId1"/>
    <p:sldLayoutId id="2147483925" r:id="rId2"/>
    <p:sldLayoutId id="2147483908" r:id="rId3"/>
    <p:sldLayoutId id="2147483909" r:id="rId4"/>
    <p:sldLayoutId id="2147483930" r:id="rId5"/>
    <p:sldLayoutId id="2147484021" r:id="rId6"/>
    <p:sldLayoutId id="2147484022" r:id="rId7"/>
    <p:sldLayoutId id="2147484023" r:id="rId8"/>
    <p:sldLayoutId id="2147484024"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2"/>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2"/>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2"/>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userDrawn="1">
          <p15:clr>
            <a:srgbClr val="F26B43"/>
          </p15:clr>
        </p15:guide>
        <p15:guide id="1" orient="horz" pos="3748" userDrawn="1">
          <p15:clr>
            <a:srgbClr val="F26B43"/>
          </p15:clr>
        </p15:guide>
        <p15:guide id="2" pos="3120" userDrawn="1">
          <p15:clr>
            <a:srgbClr val="F26B43"/>
          </p15:clr>
        </p15:guide>
        <p15:guide id="4" pos="8091" userDrawn="1">
          <p15:clr>
            <a:srgbClr val="F26B43"/>
          </p15:clr>
        </p15:guide>
        <p15:guide id="5" orient="horz" pos="5096" userDrawn="1">
          <p15:clr>
            <a:srgbClr val="F26B43"/>
          </p15:clr>
        </p15:guide>
        <p15:guide id="6" orient="horz" pos="595" userDrawn="1">
          <p15:clr>
            <a:srgbClr val="F26B43"/>
          </p15:clr>
        </p15:guide>
        <p15:guide id="7" orient="horz" pos="5480" userDrawn="1">
          <p15:clr>
            <a:srgbClr val="F26B43"/>
          </p15:clr>
        </p15:guide>
        <p15:guide id="10" orient="horz" pos="663" userDrawn="1">
          <p15:clr>
            <a:srgbClr val="F26B43"/>
          </p15:clr>
        </p15:guide>
        <p15:guide id="11" orient="horz" pos="2160" userDrawn="1">
          <p15:clr>
            <a:srgbClr val="F26B43"/>
          </p15:clr>
        </p15:guide>
        <p15:guide id="12" pos="2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15925" y="112440"/>
            <a:ext cx="907415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15924" y="1044000"/>
            <a:ext cx="9074151"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12" name="Picture 11" descr="A close up of a sign&#10;&#10;Description automatically generated">
            <a:extLst>
              <a:ext uri="{FF2B5EF4-FFF2-40B4-BE49-F238E27FC236}">
                <a16:creationId xmlns:a16="http://schemas.microsoft.com/office/drawing/2014/main" id="{09130CC6-298E-BF4A-9F06-4F499D48A3A6}"/>
              </a:ext>
            </a:extLst>
          </p:cNvPr>
          <p:cNvPicPr>
            <a:picLocks noChangeAspect="1"/>
          </p:cNvPicPr>
          <p:nvPr userDrawn="1"/>
        </p:nvPicPr>
        <p:blipFill rotWithShape="1">
          <a:blip r:embed="rId12"/>
          <a:srcRect l="20439" t="26947" r="22013" b="19254"/>
          <a:stretch/>
        </p:blipFill>
        <p:spPr>
          <a:xfrm>
            <a:off x="415924" y="5888533"/>
            <a:ext cx="853910" cy="798262"/>
          </a:xfrm>
          <a:prstGeom prst="rect">
            <a:avLst/>
          </a:prstGeom>
        </p:spPr>
      </p:pic>
    </p:spTree>
    <p:extLst>
      <p:ext uri="{BB962C8B-B14F-4D97-AF65-F5344CB8AC3E}">
        <p14:creationId xmlns:p14="http://schemas.microsoft.com/office/powerpoint/2010/main" val="2489282255"/>
      </p:ext>
    </p:extLst>
  </p:cSld>
  <p:clrMap bg1="dk2" tx1="lt1" bg2="dk1" tx2="lt2" accent1="accent1" accent2="accent2" accent3="accent3" accent4="accent4" accent5="accent5" accent6="accent6" hlink="hlink" folHlink="folHlink"/>
  <p:sldLayoutIdLst>
    <p:sldLayoutId id="2147483960" r:id="rId1"/>
    <p:sldLayoutId id="2147483973" r:id="rId2"/>
    <p:sldLayoutId id="2147483958" r:id="rId3"/>
    <p:sldLayoutId id="2147483959" r:id="rId4"/>
    <p:sldLayoutId id="2147483963" r:id="rId5"/>
    <p:sldLayoutId id="2147484003" r:id="rId6"/>
    <p:sldLayoutId id="2147484004" r:id="rId7"/>
    <p:sldLayoutId id="2147484005" r:id="rId8"/>
    <p:sldLayoutId id="2147484006"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1"/>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1"/>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1"/>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572" userDrawn="1">
          <p15:clr>
            <a:srgbClr val="F26B43"/>
          </p15:clr>
        </p15:guide>
        <p15:guide id="11" orient="horz" pos="2160">
          <p15:clr>
            <a:srgbClr val="F26B43"/>
          </p15:clr>
        </p15:guide>
        <p15:guide id="12" pos="26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9" name="Picture 8" descr="A close up of a sign&#10;&#10;Description automatically generated">
            <a:extLst>
              <a:ext uri="{FF2B5EF4-FFF2-40B4-BE49-F238E27FC236}">
                <a16:creationId xmlns:a16="http://schemas.microsoft.com/office/drawing/2014/main" id="{7E177F64-EA36-B34A-8B2A-D41D60384D9A}"/>
              </a:ext>
            </a:extLst>
          </p:cNvPr>
          <p:cNvPicPr>
            <a:picLocks noChangeAspect="1"/>
          </p:cNvPicPr>
          <p:nvPr userDrawn="1"/>
        </p:nvPicPr>
        <p:blipFill rotWithShape="1">
          <a:blip r:embed="rId12"/>
          <a:srcRect l="28845" t="6387" r="19426" b="13951"/>
          <a:stretch/>
        </p:blipFill>
        <p:spPr>
          <a:xfrm>
            <a:off x="405038" y="5879235"/>
            <a:ext cx="521245" cy="802718"/>
          </a:xfrm>
          <a:prstGeom prst="rect">
            <a:avLst/>
          </a:prstGeom>
        </p:spPr>
      </p:pic>
    </p:spTree>
    <p:extLst>
      <p:ext uri="{BB962C8B-B14F-4D97-AF65-F5344CB8AC3E}">
        <p14:creationId xmlns:p14="http://schemas.microsoft.com/office/powerpoint/2010/main" val="589759871"/>
      </p:ext>
    </p:extLst>
  </p:cSld>
  <p:clrMap bg1="dk2" tx1="lt1" bg2="dk1" tx2="lt2" accent1="accent1" accent2="accent2" accent3="accent3" accent4="accent4" accent5="accent5" accent6="accent6" hlink="hlink" folHlink="folHlink"/>
  <p:sldLayoutIdLst>
    <p:sldLayoutId id="2147483987" r:id="rId1"/>
    <p:sldLayoutId id="2147483983" r:id="rId2"/>
    <p:sldLayoutId id="2147483984" r:id="rId3"/>
    <p:sldLayoutId id="2147483985" r:id="rId4"/>
    <p:sldLayoutId id="2147483986" r:id="rId5"/>
    <p:sldLayoutId id="2147484025" r:id="rId6"/>
    <p:sldLayoutId id="2147484026" r:id="rId7"/>
    <p:sldLayoutId id="2147484027" r:id="rId8"/>
    <p:sldLayoutId id="2147484028"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3"/>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3"/>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4EC415A-9A46-1348-9FE7-F47C2AA1A685}"/>
              </a:ext>
            </a:extLst>
          </p:cNvPr>
          <p:cNvPicPr>
            <a:picLocks noChangeAspect="1"/>
          </p:cNvPicPr>
          <p:nvPr userDrawn="1"/>
        </p:nvPicPr>
        <p:blipFill>
          <a:blip r:embed="rId12"/>
          <a:stretch>
            <a:fillRect/>
          </a:stretch>
        </p:blipFill>
        <p:spPr>
          <a:xfrm>
            <a:off x="409499" y="5902797"/>
            <a:ext cx="746101" cy="779156"/>
          </a:xfrm>
          <a:prstGeom prst="rect">
            <a:avLst/>
          </a:prstGeom>
        </p:spPr>
      </p:pic>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3"/>
          <a:stretch>
            <a:fillRect/>
          </a:stretch>
        </p:blipFill>
        <p:spPr>
          <a:xfrm>
            <a:off x="7603111" y="5905091"/>
            <a:ext cx="1893390" cy="776862"/>
          </a:xfrm>
          <a:prstGeom prst="rect">
            <a:avLst/>
          </a:prstGeom>
        </p:spPr>
      </p:pic>
    </p:spTree>
    <p:extLst>
      <p:ext uri="{BB962C8B-B14F-4D97-AF65-F5344CB8AC3E}">
        <p14:creationId xmlns:p14="http://schemas.microsoft.com/office/powerpoint/2010/main" val="397377751"/>
      </p:ext>
    </p:extLst>
  </p:cSld>
  <p:clrMap bg1="dk2" tx1="lt1" bg2="dk1" tx2="lt2" accent1="accent1" accent2="accent2" accent3="accent3" accent4="accent4" accent5="accent5" accent6="accent6" hlink="hlink" folHlink="folHlink"/>
  <p:sldLayoutIdLst>
    <p:sldLayoutId id="2147483995" r:id="rId1"/>
    <p:sldLayoutId id="2147483991" r:id="rId2"/>
    <p:sldLayoutId id="2147483992" r:id="rId3"/>
    <p:sldLayoutId id="2147483993" r:id="rId4"/>
    <p:sldLayoutId id="2147483994" r:id="rId5"/>
    <p:sldLayoutId id="2147484029" r:id="rId6"/>
    <p:sldLayoutId id="2147484030" r:id="rId7"/>
    <p:sldLayoutId id="2147484031" r:id="rId8"/>
    <p:sldLayoutId id="2147484032" r:id="rId9"/>
    <p:sldLayoutId id="2147484037" r:id="rId10"/>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4"/>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4"/>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4"/>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userDrawn="1">
          <p15:clr>
            <a:srgbClr val="F26B43"/>
          </p15:clr>
        </p15:guide>
        <p15:guide id="2" pos="3120">
          <p15:clr>
            <a:srgbClr val="F26B43"/>
          </p15:clr>
        </p15:guide>
        <p15:guide id="4" pos="8091">
          <p15:clr>
            <a:srgbClr val="F26B43"/>
          </p15:clr>
        </p15:guide>
        <p15:guide id="5" orient="horz" pos="5096">
          <p15:clr>
            <a:srgbClr val="F26B43"/>
          </p15:clr>
        </p15:guide>
        <p15:guide id="6" orient="horz" pos="595" userDrawn="1">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48EBB3-6E6D-2845-A24D-F395330B21DE}"/>
              </a:ext>
            </a:extLst>
          </p:cNvPr>
          <p:cNvSpPr/>
          <p:nvPr userDrawn="1"/>
        </p:nvSpPr>
        <p:spPr bwMode="auto">
          <a:xfrm>
            <a:off x="0" y="0"/>
            <a:ext cx="9906000" cy="94488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85000"/>
              </a:lnSpc>
              <a:spcBef>
                <a:spcPct val="0"/>
              </a:spcBef>
              <a:spcAft>
                <a:spcPts val="1200"/>
              </a:spcAft>
              <a:buClrTx/>
              <a:buSzTx/>
              <a:buFontTx/>
              <a:buNone/>
              <a:tabLst/>
            </a:pPr>
            <a:endParaRPr kumimoji="0" lang="en-GB" sz="2000" b="0" i="0" u="none" strike="noStrike" cap="none" normalizeH="0" baseline="0">
              <a:ln>
                <a:noFill/>
              </a:ln>
              <a:solidFill>
                <a:srgbClr val="5F5F5F"/>
              </a:solidFill>
              <a:effectLst/>
              <a:latin typeface="+mn-lt"/>
            </a:endParaRPr>
          </a:p>
        </p:txBody>
      </p:sp>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889403"/>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3" name="Picture 2" descr="A close up of a logo&#10;&#10;Description automatically generated">
            <a:extLst>
              <a:ext uri="{FF2B5EF4-FFF2-40B4-BE49-F238E27FC236}">
                <a16:creationId xmlns:a16="http://schemas.microsoft.com/office/drawing/2014/main" id="{EE1ACD11-E106-A041-9A67-00DAD5521157}"/>
              </a:ext>
            </a:extLst>
          </p:cNvPr>
          <p:cNvPicPr>
            <a:picLocks noChangeAspect="1"/>
          </p:cNvPicPr>
          <p:nvPr userDrawn="1"/>
        </p:nvPicPr>
        <p:blipFill>
          <a:blip r:embed="rId11"/>
          <a:stretch>
            <a:fillRect/>
          </a:stretch>
        </p:blipFill>
        <p:spPr>
          <a:xfrm>
            <a:off x="7603111" y="5905091"/>
            <a:ext cx="1893390" cy="776862"/>
          </a:xfrm>
          <a:prstGeom prst="rect">
            <a:avLst/>
          </a:prstGeom>
        </p:spPr>
      </p:pic>
      <p:pic>
        <p:nvPicPr>
          <p:cNvPr id="4" name="Picture 3">
            <a:extLst>
              <a:ext uri="{FF2B5EF4-FFF2-40B4-BE49-F238E27FC236}">
                <a16:creationId xmlns:a16="http://schemas.microsoft.com/office/drawing/2014/main" id="{CE9195B8-F155-4F41-ADAE-D00C735EADCB}"/>
              </a:ext>
            </a:extLst>
          </p:cNvPr>
          <p:cNvPicPr>
            <a:picLocks noChangeAspect="1"/>
          </p:cNvPicPr>
          <p:nvPr userDrawn="1"/>
        </p:nvPicPr>
        <p:blipFill rotWithShape="1">
          <a:blip r:embed="rId12"/>
          <a:srcRect l="11739" t="9504" r="9565" b="6147"/>
          <a:stretch/>
        </p:blipFill>
        <p:spPr>
          <a:xfrm>
            <a:off x="409500" y="5905091"/>
            <a:ext cx="724804" cy="776862"/>
          </a:xfrm>
          <a:prstGeom prst="rect">
            <a:avLst/>
          </a:prstGeom>
        </p:spPr>
      </p:pic>
    </p:spTree>
    <p:extLst>
      <p:ext uri="{BB962C8B-B14F-4D97-AF65-F5344CB8AC3E}">
        <p14:creationId xmlns:p14="http://schemas.microsoft.com/office/powerpoint/2010/main" val="3069260482"/>
      </p:ext>
    </p:extLst>
  </p:cSld>
  <p:clrMap bg1="dk2" tx1="lt1" bg2="dk1"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33" r:id="rId6"/>
    <p:sldLayoutId id="2147484034" r:id="rId7"/>
    <p:sldLayoutId id="2147484035" r:id="rId8"/>
    <p:sldLayoutId id="2147484036" r:id="rId9"/>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tx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
          <a:schemeClr val="accent5"/>
        </a:buClr>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
          <a:schemeClr val="accent5"/>
        </a:buClr>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
          <a:schemeClr val="accent5"/>
        </a:buClr>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48">
          <p15:clr>
            <a:srgbClr val="F26B43"/>
          </p15:clr>
        </p15:guide>
        <p15:guide id="2" pos="3120">
          <p15:clr>
            <a:srgbClr val="F26B43"/>
          </p15:clr>
        </p15:guide>
        <p15:guide id="4" pos="8091">
          <p15:clr>
            <a:srgbClr val="F26B43"/>
          </p15:clr>
        </p15:guide>
        <p15:guide id="5" orient="horz" pos="5096">
          <p15:clr>
            <a:srgbClr val="F26B43"/>
          </p15:clr>
        </p15:guide>
        <p15:guide id="6" orient="horz" pos="595">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3"/>
            <a:ext cx="9906000" cy="876300"/>
          </a:xfrm>
          <a:prstGeom prst="rect">
            <a:avLst/>
          </a:prstGeom>
          <a:noFill/>
          <a:ln w="12700">
            <a:noFill/>
            <a:miter lim="800000"/>
            <a:headEnd/>
            <a:tailEnd/>
          </a:ln>
          <a:effectLst/>
        </p:spPr>
        <p:txBody>
          <a:bodyPr wrap="none" anchor="t"/>
          <a:lstStyle/>
          <a:p>
            <a:pPr defTabSz="742923" eaLnBrk="0" fontAlgn="base" hangingPunct="0">
              <a:spcBef>
                <a:spcPct val="0"/>
              </a:spcBef>
              <a:spcAft>
                <a:spcPct val="0"/>
              </a:spcAft>
            </a:pPr>
            <a:endParaRPr lang="en-GB" sz="1300">
              <a:solidFill>
                <a:srgbClr val="5F5F5F"/>
              </a:solidFill>
              <a:cs typeface="Tahoma" panose="020B0604030504040204" pitchFamily="34" charset="0"/>
            </a:endParaRPr>
          </a:p>
        </p:txBody>
      </p:sp>
      <p:sp>
        <p:nvSpPr>
          <p:cNvPr id="1042" name="Rectangle 18"/>
          <p:cNvSpPr>
            <a:spLocks noGrp="1" noChangeArrowheads="1"/>
          </p:cNvSpPr>
          <p:nvPr>
            <p:ph type="title"/>
          </p:nvPr>
        </p:nvSpPr>
        <p:spPr bwMode="auto">
          <a:xfrm>
            <a:off x="409500" y="108000"/>
            <a:ext cx="9087000" cy="720000"/>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09500" y="1044000"/>
            <a:ext cx="9087000" cy="4752000"/>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p:txBody>
      </p:sp>
      <p:pic>
        <p:nvPicPr>
          <p:cNvPr id="5" name="Picture 4" descr="A close up of a logo&#10;&#10;Description automatically generated">
            <a:extLst>
              <a:ext uri="{FF2B5EF4-FFF2-40B4-BE49-F238E27FC236}">
                <a16:creationId xmlns:a16="http://schemas.microsoft.com/office/drawing/2014/main" id="{5D9DDFC5-5F98-9341-ADA4-444EE18C6B31}"/>
              </a:ext>
            </a:extLst>
          </p:cNvPr>
          <p:cNvPicPr>
            <a:picLocks noChangeAspect="1"/>
          </p:cNvPicPr>
          <p:nvPr userDrawn="1"/>
        </p:nvPicPr>
        <p:blipFill>
          <a:blip r:embed="rId7"/>
          <a:stretch>
            <a:fillRect/>
          </a:stretch>
        </p:blipFill>
        <p:spPr>
          <a:xfrm>
            <a:off x="7603111" y="5905091"/>
            <a:ext cx="1893390" cy="776862"/>
          </a:xfrm>
          <a:prstGeom prst="rect">
            <a:avLst/>
          </a:prstGeom>
        </p:spPr>
      </p:pic>
      <p:pic>
        <p:nvPicPr>
          <p:cNvPr id="6" name="Picture 5" descr="A close up of a logo&#10;&#10;Description automatically generated">
            <a:extLst>
              <a:ext uri="{FF2B5EF4-FFF2-40B4-BE49-F238E27FC236}">
                <a16:creationId xmlns:a16="http://schemas.microsoft.com/office/drawing/2014/main" id="{58843581-A7D4-3C46-A4F3-10CC8EE34A20}"/>
              </a:ext>
            </a:extLst>
          </p:cNvPr>
          <p:cNvPicPr>
            <a:picLocks noChangeAspect="1"/>
          </p:cNvPicPr>
          <p:nvPr userDrawn="1"/>
        </p:nvPicPr>
        <p:blipFill>
          <a:blip r:embed="rId8"/>
          <a:stretch>
            <a:fillRect/>
          </a:stretch>
        </p:blipFill>
        <p:spPr>
          <a:xfrm>
            <a:off x="477246" y="5905091"/>
            <a:ext cx="797522" cy="765816"/>
          </a:xfrm>
          <a:prstGeom prst="rect">
            <a:avLst/>
          </a:prstGeom>
        </p:spPr>
      </p:pic>
    </p:spTree>
    <p:extLst>
      <p:ext uri="{BB962C8B-B14F-4D97-AF65-F5344CB8AC3E}">
        <p14:creationId xmlns:p14="http://schemas.microsoft.com/office/powerpoint/2010/main" val="2438599572"/>
      </p:ext>
    </p:extLst>
  </p:cSld>
  <p:clrMap bg1="dk2" tx1="lt1" bg2="dk1" tx2="lt2" accent1="accent1" accent2="accent2" accent3="accent3" accent4="accent4" accent5="accent5" accent6="accent6" hlink="hlink" folHlink="folHlink"/>
  <p:sldLayoutIdLst>
    <p:sldLayoutId id="2147483998" r:id="rId1"/>
    <p:sldLayoutId id="2147483964" r:id="rId2"/>
    <p:sldLayoutId id="2147483997" r:id="rId3"/>
    <p:sldLayoutId id="2147483953" r:id="rId4"/>
    <p:sldLayoutId id="2147483996" r:id="rId5"/>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algn="l" rtl="0" eaLnBrk="1" fontAlgn="base" hangingPunct="1">
        <a:spcBef>
          <a:spcPct val="0"/>
        </a:spcBef>
        <a:spcAft>
          <a:spcPct val="0"/>
        </a:spcAft>
        <a:defRPr sz="2400" b="1" i="0" cap="none" baseline="0">
          <a:solidFill>
            <a:schemeClr val="bg1"/>
          </a:solidFill>
          <a:latin typeface="+mj-lt"/>
          <a:ea typeface="+mj-ea"/>
          <a:cs typeface="Tahoma" panose="020B0604030504040204" pitchFamily="34" charset="0"/>
        </a:defRPr>
      </a:lvl1pPr>
      <a:lvl2pPr algn="l" rtl="0" eaLnBrk="1" fontAlgn="base" hangingPunct="1">
        <a:spcBef>
          <a:spcPct val="0"/>
        </a:spcBef>
        <a:spcAft>
          <a:spcPct val="0"/>
        </a:spcAft>
        <a:defRPr sz="2600">
          <a:solidFill>
            <a:srgbClr val="5F5F5F"/>
          </a:solidFill>
          <a:latin typeface="Univers" pitchFamily="34" charset="0"/>
        </a:defRPr>
      </a:lvl2pPr>
      <a:lvl3pPr algn="l" rtl="0" eaLnBrk="1" fontAlgn="base" hangingPunct="1">
        <a:spcBef>
          <a:spcPct val="0"/>
        </a:spcBef>
        <a:spcAft>
          <a:spcPct val="0"/>
        </a:spcAft>
        <a:defRPr sz="2600">
          <a:solidFill>
            <a:srgbClr val="5F5F5F"/>
          </a:solidFill>
          <a:latin typeface="Univers" pitchFamily="34" charset="0"/>
        </a:defRPr>
      </a:lvl3pPr>
      <a:lvl4pPr algn="l" rtl="0" eaLnBrk="1" fontAlgn="base" hangingPunct="1">
        <a:spcBef>
          <a:spcPct val="0"/>
        </a:spcBef>
        <a:spcAft>
          <a:spcPct val="0"/>
        </a:spcAft>
        <a:defRPr sz="2600">
          <a:solidFill>
            <a:srgbClr val="5F5F5F"/>
          </a:solidFill>
          <a:latin typeface="Univers" pitchFamily="34" charset="0"/>
        </a:defRPr>
      </a:lvl4pPr>
      <a:lvl5pPr algn="l" rtl="0" eaLnBrk="1" fontAlgn="base" hangingPunct="1">
        <a:spcBef>
          <a:spcPct val="0"/>
        </a:spcBef>
        <a:spcAft>
          <a:spcPct val="0"/>
        </a:spcAft>
        <a:defRPr sz="2600">
          <a:solidFill>
            <a:srgbClr val="5F5F5F"/>
          </a:solidFill>
          <a:latin typeface="Univers" pitchFamily="34" charset="0"/>
        </a:defRPr>
      </a:lvl5pPr>
      <a:lvl6pPr marL="371461" algn="l" rtl="0" eaLnBrk="1" fontAlgn="base" hangingPunct="1">
        <a:spcBef>
          <a:spcPct val="0"/>
        </a:spcBef>
        <a:spcAft>
          <a:spcPct val="0"/>
        </a:spcAft>
        <a:defRPr sz="2600">
          <a:solidFill>
            <a:srgbClr val="5F5F5F"/>
          </a:solidFill>
          <a:latin typeface="Univers" pitchFamily="34" charset="0"/>
        </a:defRPr>
      </a:lvl6pPr>
      <a:lvl7pPr marL="742923" algn="l" rtl="0" eaLnBrk="1" fontAlgn="base" hangingPunct="1">
        <a:spcBef>
          <a:spcPct val="0"/>
        </a:spcBef>
        <a:spcAft>
          <a:spcPct val="0"/>
        </a:spcAft>
        <a:defRPr sz="2600">
          <a:solidFill>
            <a:srgbClr val="5F5F5F"/>
          </a:solidFill>
          <a:latin typeface="Univers" pitchFamily="34" charset="0"/>
        </a:defRPr>
      </a:lvl7pPr>
      <a:lvl8pPr marL="1114384" algn="l" rtl="0" eaLnBrk="1" fontAlgn="base" hangingPunct="1">
        <a:spcBef>
          <a:spcPct val="0"/>
        </a:spcBef>
        <a:spcAft>
          <a:spcPct val="0"/>
        </a:spcAft>
        <a:defRPr sz="2600">
          <a:solidFill>
            <a:srgbClr val="5F5F5F"/>
          </a:solidFill>
          <a:latin typeface="Univers" pitchFamily="34" charset="0"/>
        </a:defRPr>
      </a:lvl8pPr>
      <a:lvl9pPr marL="1485846" algn="l" rtl="0" eaLnBrk="1" fontAlgn="base" hangingPunct="1">
        <a:spcBef>
          <a:spcPct val="0"/>
        </a:spcBef>
        <a:spcAft>
          <a:spcPct val="0"/>
        </a:spcAft>
        <a:defRPr sz="2600">
          <a:solidFill>
            <a:srgbClr val="5F5F5F"/>
          </a:solidFill>
          <a:latin typeface="Univers" pitchFamily="34" charset="0"/>
        </a:defRPr>
      </a:lvl9pPr>
    </p:titleStyle>
    <p:bodyStyle>
      <a:lvl1pPr marL="290634" indent="-271718" algn="l" rtl="0" eaLnBrk="1" fontAlgn="base" hangingPunct="1">
        <a:lnSpc>
          <a:spcPct val="100000"/>
        </a:lnSpc>
        <a:spcBef>
          <a:spcPts val="0"/>
        </a:spcBef>
        <a:spcAft>
          <a:spcPts val="650"/>
        </a:spcAft>
        <a:buClrTx/>
        <a:buFont typeface="Arial" panose="020B0604020202020204" pitchFamily="34" charset="0"/>
        <a:buChar char="•"/>
        <a:defRPr sz="1800" b="0" i="0">
          <a:solidFill>
            <a:schemeClr val="bg1"/>
          </a:solidFill>
          <a:latin typeface="+mn-lt"/>
          <a:ea typeface="+mn-ea"/>
          <a:cs typeface="Tahoma" panose="020B0604030504040204" pitchFamily="34" charset="0"/>
        </a:defRPr>
      </a:lvl1pPr>
      <a:lvl2pPr marL="488404" indent="-272991" algn="l" rtl="0" eaLnBrk="1" fontAlgn="base" hangingPunct="1">
        <a:lnSpc>
          <a:spcPct val="100000"/>
        </a:lnSpc>
        <a:spcBef>
          <a:spcPts val="0"/>
        </a:spcBef>
        <a:spcAft>
          <a:spcPts val="650"/>
        </a:spcAft>
        <a:buClrTx/>
        <a:buFont typeface="Arial" panose="020B0604020202020204" pitchFamily="34" charset="0"/>
        <a:buChar char="•"/>
        <a:defRPr sz="1600" b="0" i="0">
          <a:solidFill>
            <a:schemeClr val="bg1"/>
          </a:solidFill>
          <a:latin typeface="+mn-lt"/>
          <a:cs typeface="Tahoma" panose="020B0604030504040204" pitchFamily="34" charset="0"/>
        </a:defRPr>
      </a:lvl2pPr>
      <a:lvl3pPr marL="681013" indent="-272991" algn="l" rtl="0" eaLnBrk="1" fontAlgn="base" hangingPunct="1">
        <a:lnSpc>
          <a:spcPct val="100000"/>
        </a:lnSpc>
        <a:spcBef>
          <a:spcPts val="0"/>
        </a:spcBef>
        <a:spcAft>
          <a:spcPts val="650"/>
        </a:spcAft>
        <a:buClrTx/>
        <a:buSzPct val="100000"/>
        <a:buFont typeface="Arial" panose="020B0604020202020204" pitchFamily="34" charset="0"/>
        <a:buChar char="•"/>
        <a:defRPr sz="1400" b="0" i="0">
          <a:solidFill>
            <a:schemeClr val="bg1"/>
          </a:solidFill>
          <a:latin typeface="+mn-lt"/>
          <a:cs typeface="Tahoma" panose="020B0604030504040204" pitchFamily="34" charset="0"/>
        </a:defRPr>
      </a:lvl3pPr>
      <a:lvl4pPr marL="875343"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tabLst/>
        <a:defRPr sz="1400" b="0" i="0">
          <a:solidFill>
            <a:schemeClr val="bg1"/>
          </a:solidFill>
          <a:latin typeface="+mn-lt"/>
          <a:cs typeface="Tahoma" panose="020B0604030504040204" pitchFamily="34" charset="0"/>
        </a:defRPr>
      </a:lvl4pPr>
      <a:lvl5pPr marL="1072461" indent="-272991" algn="l" rtl="0" eaLnBrk="1" fontAlgn="base" hangingPunct="1">
        <a:lnSpc>
          <a:spcPct val="100000"/>
        </a:lnSpc>
        <a:spcBef>
          <a:spcPts val="0"/>
        </a:spcBef>
        <a:spcAft>
          <a:spcPts val="650"/>
        </a:spcAft>
        <a:buClr>
          <a:schemeClr val="accent3"/>
        </a:buClr>
        <a:buSzPct val="100000"/>
        <a:buFont typeface="Arial" panose="020B0604020202020204" pitchFamily="34" charset="0"/>
        <a:buChar char="•"/>
        <a:defRPr sz="1400" b="0" i="0">
          <a:solidFill>
            <a:schemeClr val="bg1"/>
          </a:solidFill>
          <a:latin typeface="+mn-lt"/>
          <a:cs typeface="Tahoma" panose="020B0604030504040204" pitchFamily="34" charset="0"/>
        </a:defRPr>
      </a:lvl5pPr>
      <a:lvl6pPr marL="2043038" indent="-185731" algn="l" rtl="0" eaLnBrk="1" fontAlgn="base" hangingPunct="1">
        <a:spcBef>
          <a:spcPct val="20000"/>
        </a:spcBef>
        <a:spcAft>
          <a:spcPct val="0"/>
        </a:spcAft>
        <a:buClr>
          <a:srgbClr val="A4A2D6"/>
        </a:buClr>
        <a:buSzPct val="80000"/>
        <a:buChar char="•"/>
        <a:defRPr sz="1300">
          <a:solidFill>
            <a:srgbClr val="5F5F5F"/>
          </a:solidFill>
          <a:latin typeface="+mn-lt"/>
        </a:defRPr>
      </a:lvl6pPr>
      <a:lvl7pPr marL="2414499" indent="-185731" algn="l" rtl="0" eaLnBrk="1" fontAlgn="base" hangingPunct="1">
        <a:spcBef>
          <a:spcPct val="20000"/>
        </a:spcBef>
        <a:spcAft>
          <a:spcPct val="0"/>
        </a:spcAft>
        <a:buClr>
          <a:srgbClr val="A4A2D6"/>
        </a:buClr>
        <a:buSzPct val="80000"/>
        <a:buChar char="•"/>
        <a:defRPr sz="1300">
          <a:solidFill>
            <a:srgbClr val="5F5F5F"/>
          </a:solidFill>
          <a:latin typeface="+mn-lt"/>
        </a:defRPr>
      </a:lvl7pPr>
      <a:lvl8pPr marL="2785961" indent="-185731" algn="l" rtl="0" eaLnBrk="1" fontAlgn="base" hangingPunct="1">
        <a:spcBef>
          <a:spcPct val="20000"/>
        </a:spcBef>
        <a:spcAft>
          <a:spcPct val="0"/>
        </a:spcAft>
        <a:buClr>
          <a:srgbClr val="A4A2D6"/>
        </a:buClr>
        <a:buSzPct val="80000"/>
        <a:buChar char="•"/>
        <a:defRPr sz="1300">
          <a:solidFill>
            <a:srgbClr val="5F5F5F"/>
          </a:solidFill>
          <a:latin typeface="+mn-lt"/>
        </a:defRPr>
      </a:lvl8pPr>
      <a:lvl9pPr marL="3157422" indent="-185731" algn="l" rtl="0" eaLnBrk="1" fontAlgn="base" hangingPunct="1">
        <a:spcBef>
          <a:spcPct val="20000"/>
        </a:spcBef>
        <a:spcAft>
          <a:spcPct val="0"/>
        </a:spcAft>
        <a:buClr>
          <a:srgbClr val="A4A2D6"/>
        </a:buClr>
        <a:buSzPct val="80000"/>
        <a:buChar char="•"/>
        <a:defRPr sz="1300">
          <a:solidFill>
            <a:srgbClr val="5F5F5F"/>
          </a:solidFill>
          <a:latin typeface="+mn-lt"/>
        </a:defRPr>
      </a:lvl9pPr>
    </p:bodyStyle>
    <p:otherStyle>
      <a:defPPr>
        <a:defRPr lang="en-US"/>
      </a:defPPr>
      <a:lvl1pPr marL="0" algn="l" defTabSz="742923" rtl="0" eaLnBrk="1" latinLnBrk="0" hangingPunct="1">
        <a:defRPr sz="1462" kern="1200">
          <a:solidFill>
            <a:schemeClr val="tx1"/>
          </a:solidFill>
          <a:latin typeface="+mn-lt"/>
          <a:ea typeface="+mn-ea"/>
          <a:cs typeface="+mn-cs"/>
        </a:defRPr>
      </a:lvl1pPr>
      <a:lvl2pPr marL="371461" algn="l" defTabSz="742923" rtl="0" eaLnBrk="1" latinLnBrk="0" hangingPunct="1">
        <a:defRPr sz="1462" kern="1200">
          <a:solidFill>
            <a:schemeClr val="tx1"/>
          </a:solidFill>
          <a:latin typeface="+mn-lt"/>
          <a:ea typeface="+mn-ea"/>
          <a:cs typeface="+mn-cs"/>
        </a:defRPr>
      </a:lvl2pPr>
      <a:lvl3pPr marL="742923" algn="l" defTabSz="742923" rtl="0" eaLnBrk="1" latinLnBrk="0" hangingPunct="1">
        <a:defRPr sz="1462" kern="1200">
          <a:solidFill>
            <a:schemeClr val="tx1"/>
          </a:solidFill>
          <a:latin typeface="+mn-lt"/>
          <a:ea typeface="+mn-ea"/>
          <a:cs typeface="+mn-cs"/>
        </a:defRPr>
      </a:lvl3pPr>
      <a:lvl4pPr marL="1114384" algn="l" defTabSz="742923" rtl="0" eaLnBrk="1" latinLnBrk="0" hangingPunct="1">
        <a:defRPr sz="1462" kern="1200">
          <a:solidFill>
            <a:schemeClr val="tx1"/>
          </a:solidFill>
          <a:latin typeface="+mn-lt"/>
          <a:ea typeface="+mn-ea"/>
          <a:cs typeface="+mn-cs"/>
        </a:defRPr>
      </a:lvl4pPr>
      <a:lvl5pPr marL="1485846" algn="l" defTabSz="742923" rtl="0" eaLnBrk="1" latinLnBrk="0" hangingPunct="1">
        <a:defRPr sz="1462" kern="1200">
          <a:solidFill>
            <a:schemeClr val="tx1"/>
          </a:solidFill>
          <a:latin typeface="+mn-lt"/>
          <a:ea typeface="+mn-ea"/>
          <a:cs typeface="+mn-cs"/>
        </a:defRPr>
      </a:lvl5pPr>
      <a:lvl6pPr marL="1857307" algn="l" defTabSz="742923" rtl="0" eaLnBrk="1" latinLnBrk="0" hangingPunct="1">
        <a:defRPr sz="1462" kern="1200">
          <a:solidFill>
            <a:schemeClr val="tx1"/>
          </a:solidFill>
          <a:latin typeface="+mn-lt"/>
          <a:ea typeface="+mn-ea"/>
          <a:cs typeface="+mn-cs"/>
        </a:defRPr>
      </a:lvl6pPr>
      <a:lvl7pPr marL="2228768" algn="l" defTabSz="742923" rtl="0" eaLnBrk="1" latinLnBrk="0" hangingPunct="1">
        <a:defRPr sz="1462" kern="1200">
          <a:solidFill>
            <a:schemeClr val="tx1"/>
          </a:solidFill>
          <a:latin typeface="+mn-lt"/>
          <a:ea typeface="+mn-ea"/>
          <a:cs typeface="+mn-cs"/>
        </a:defRPr>
      </a:lvl7pPr>
      <a:lvl8pPr marL="2600230" algn="l" defTabSz="742923" rtl="0" eaLnBrk="1" latinLnBrk="0" hangingPunct="1">
        <a:defRPr sz="1462" kern="1200">
          <a:solidFill>
            <a:schemeClr val="tx1"/>
          </a:solidFill>
          <a:latin typeface="+mn-lt"/>
          <a:ea typeface="+mn-ea"/>
          <a:cs typeface="+mn-cs"/>
        </a:defRPr>
      </a:lvl8pPr>
      <a:lvl9pPr marL="2971692" algn="l" defTabSz="742923"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78">
          <p15:clr>
            <a:srgbClr val="F26B43"/>
          </p15:clr>
        </p15:guide>
        <p15:guide id="1" orient="horz" pos="3770">
          <p15:clr>
            <a:srgbClr val="F26B43"/>
          </p15:clr>
        </p15:guide>
        <p15:guide id="2" pos="3120">
          <p15:clr>
            <a:srgbClr val="F26B43"/>
          </p15:clr>
        </p15:guide>
        <p15:guide id="4" pos="8091">
          <p15:clr>
            <a:srgbClr val="F26B43"/>
          </p15:clr>
        </p15:guide>
        <p15:guide id="5" orient="horz" pos="5096">
          <p15:clr>
            <a:srgbClr val="F26B43"/>
          </p15:clr>
        </p15:guide>
        <p15:guide id="6" orient="horz" pos="572">
          <p15:clr>
            <a:srgbClr val="F26B43"/>
          </p15:clr>
        </p15:guide>
        <p15:guide id="7" orient="horz" pos="5480">
          <p15:clr>
            <a:srgbClr val="F26B43"/>
          </p15:clr>
        </p15:guide>
        <p15:guide id="10" orient="horz" pos="663">
          <p15:clr>
            <a:srgbClr val="F26B43"/>
          </p15:clr>
        </p15:guide>
        <p15:guide id="11" orient="horz" pos="2160">
          <p15:clr>
            <a:srgbClr val="F26B43"/>
          </p15:clr>
        </p15:guide>
        <p15:guide id="12" pos="2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gaY4m00wXpw" TargetMode="Externa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357323101" TargetMode="External"/><Relationship Id="rId2" Type="http://schemas.openxmlformats.org/officeDocument/2006/relationships/hyperlink" Target="https://vimeo.com/357323577"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hyperlink" Target="https://drchatterjee.com/5min-kitchen-workout/" TargetMode="Externa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hyperlink" Target="https://drchatterjee.com/wp-content/uploads/2017/12/Rainbow-Chart.pdf" TargetMode="Externa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hyperlink" Target="https://detoxkitchen.co.uk/blog/macros-101" TargetMode="Externa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hyperlink" Target="https://www.nationalgeographic.com/books/features/5-blue-zones-where-the-worlds-healthiest-people-live/" TargetMode="External"/><Relationship Id="rId2" Type="http://schemas.openxmlformats.org/officeDocument/2006/relationships/hyperlink" Target="https://www.foodethicscouncil.org/learn/" TargetMode="External"/><Relationship Id="rId1" Type="http://schemas.openxmlformats.org/officeDocument/2006/relationships/slideLayout" Target="../slideLayouts/slideLayout31.xml"/><Relationship Id="rId6" Type="http://schemas.openxmlformats.org/officeDocument/2006/relationships/hyperlink" Target="https://www.youtube.com/watch?time_continue=4&amp;v=FX58PyQwrcI" TargetMode="External"/><Relationship Id="rId5" Type="http://schemas.openxmlformats.org/officeDocument/2006/relationships/hyperlink" Target="https://www.bluezones.com/exploration/loma-linda-california/" TargetMode="External"/><Relationship Id="rId4" Type="http://schemas.openxmlformats.org/officeDocument/2006/relationships/hyperlink" Target="https://www.bluezones.com/2015/04/the-blue-zones-solution-secrets-of-the-worlds-healthiest-people-9-questions-for-dan-buettner/"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hOtrBjidIGk" TargetMode="External"/><Relationship Id="rId2" Type="http://schemas.openxmlformats.org/officeDocument/2006/relationships/hyperlink" Target="https://drchatterjee.com/5min-kitchen-workout/" TargetMode="Externa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6" Type="http://schemas.openxmlformats.org/officeDocument/2006/relationships/image" Target="../media/image48.png"/><Relationship Id="rId21" Type="http://schemas.openxmlformats.org/officeDocument/2006/relationships/image" Target="../media/image43.png"/><Relationship Id="rId42" Type="http://schemas.openxmlformats.org/officeDocument/2006/relationships/image" Target="../media/image64.png"/><Relationship Id="rId47" Type="http://schemas.openxmlformats.org/officeDocument/2006/relationships/image" Target="../media/image69.png"/><Relationship Id="rId63" Type="http://schemas.openxmlformats.org/officeDocument/2006/relationships/image" Target="../media/image85.png"/><Relationship Id="rId68" Type="http://schemas.openxmlformats.org/officeDocument/2006/relationships/customXml" Target="../ink/ink1.xml"/><Relationship Id="rId7" Type="http://schemas.openxmlformats.org/officeDocument/2006/relationships/image" Target="../media/image29.png"/><Relationship Id="rId2" Type="http://schemas.openxmlformats.org/officeDocument/2006/relationships/image" Target="../media/image24.png"/><Relationship Id="rId16" Type="http://schemas.openxmlformats.org/officeDocument/2006/relationships/image" Target="../media/image38.png"/><Relationship Id="rId29" Type="http://schemas.openxmlformats.org/officeDocument/2006/relationships/image" Target="../media/image51.jpeg"/><Relationship Id="rId11" Type="http://schemas.openxmlformats.org/officeDocument/2006/relationships/image" Target="../media/image33.gif"/><Relationship Id="rId24" Type="http://schemas.openxmlformats.org/officeDocument/2006/relationships/image" Target="../media/image46.png"/><Relationship Id="rId32" Type="http://schemas.openxmlformats.org/officeDocument/2006/relationships/image" Target="../media/image54.jpe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3" Type="http://schemas.openxmlformats.org/officeDocument/2006/relationships/image" Target="../media/image75.png"/><Relationship Id="rId58" Type="http://schemas.openxmlformats.org/officeDocument/2006/relationships/image" Target="../media/image80.jpeg"/><Relationship Id="rId66" Type="http://schemas.openxmlformats.org/officeDocument/2006/relationships/image" Target="../media/image88.png"/><Relationship Id="rId5" Type="http://schemas.openxmlformats.org/officeDocument/2006/relationships/image" Target="../media/image27.png"/><Relationship Id="rId61" Type="http://schemas.openxmlformats.org/officeDocument/2006/relationships/image" Target="../media/image83.png"/><Relationship Id="rId19" Type="http://schemas.openxmlformats.org/officeDocument/2006/relationships/image" Target="../media/image4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jpeg"/><Relationship Id="rId35" Type="http://schemas.openxmlformats.org/officeDocument/2006/relationships/image" Target="../media/image57.jpg"/><Relationship Id="rId43" Type="http://schemas.openxmlformats.org/officeDocument/2006/relationships/image" Target="../media/image65.png"/><Relationship Id="rId48" Type="http://schemas.openxmlformats.org/officeDocument/2006/relationships/image" Target="../media/image70.png"/><Relationship Id="rId56" Type="http://schemas.openxmlformats.org/officeDocument/2006/relationships/image" Target="../media/image78.png"/><Relationship Id="rId64" Type="http://schemas.openxmlformats.org/officeDocument/2006/relationships/image" Target="../media/image86.png"/><Relationship Id="rId69" Type="http://schemas.openxmlformats.org/officeDocument/2006/relationships/image" Target="../media/image90.emf"/><Relationship Id="rId8" Type="http://schemas.openxmlformats.org/officeDocument/2006/relationships/image" Target="../media/image30.png"/><Relationship Id="rId51" Type="http://schemas.openxmlformats.org/officeDocument/2006/relationships/image" Target="../media/image73.png"/><Relationship Id="rId3"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59" Type="http://schemas.openxmlformats.org/officeDocument/2006/relationships/image" Target="../media/image81.png"/><Relationship Id="rId67" Type="http://schemas.openxmlformats.org/officeDocument/2006/relationships/image" Target="../media/image89.png"/><Relationship Id="rId20" Type="http://schemas.openxmlformats.org/officeDocument/2006/relationships/image" Target="../media/image42.png"/><Relationship Id="rId41" Type="http://schemas.openxmlformats.org/officeDocument/2006/relationships/image" Target="../media/image63.png"/><Relationship Id="rId54" Type="http://schemas.openxmlformats.org/officeDocument/2006/relationships/image" Target="../media/image76.png"/><Relationship Id="rId62" Type="http://schemas.openxmlformats.org/officeDocument/2006/relationships/image" Target="../media/image84.png"/><Relationship Id="rId70" Type="http://schemas.openxmlformats.org/officeDocument/2006/relationships/image" Target="../media/image90.png"/><Relationship Id="rId1" Type="http://schemas.openxmlformats.org/officeDocument/2006/relationships/slideLayout" Target="../slideLayouts/slideLayout37.xml"/><Relationship Id="rId6" Type="http://schemas.openxmlformats.org/officeDocument/2006/relationships/image" Target="../media/image28.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jpeg"/><Relationship Id="rId36" Type="http://schemas.openxmlformats.org/officeDocument/2006/relationships/image" Target="../media/image58.png"/><Relationship Id="rId49" Type="http://schemas.openxmlformats.org/officeDocument/2006/relationships/image" Target="../media/image71.png"/><Relationship Id="rId57" Type="http://schemas.openxmlformats.org/officeDocument/2006/relationships/image" Target="../media/image79.png"/><Relationship Id="rId10" Type="http://schemas.openxmlformats.org/officeDocument/2006/relationships/image" Target="../media/image32.png"/><Relationship Id="rId31" Type="http://schemas.openxmlformats.org/officeDocument/2006/relationships/image" Target="../media/image53.png"/><Relationship Id="rId44" Type="http://schemas.openxmlformats.org/officeDocument/2006/relationships/image" Target="../media/image66.png"/><Relationship Id="rId52" Type="http://schemas.openxmlformats.org/officeDocument/2006/relationships/image" Target="../media/image74.png"/><Relationship Id="rId60" Type="http://schemas.openxmlformats.org/officeDocument/2006/relationships/image" Target="../media/image82.png"/><Relationship Id="rId65" Type="http://schemas.openxmlformats.org/officeDocument/2006/relationships/image" Target="../media/image87.png"/><Relationship Id="rId4" Type="http://schemas.openxmlformats.org/officeDocument/2006/relationships/image" Target="../media/image26.png"/><Relationship Id="rId9"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9" Type="http://schemas.openxmlformats.org/officeDocument/2006/relationships/image" Target="../media/image61.png"/><Relationship Id="rId34" Type="http://schemas.openxmlformats.org/officeDocument/2006/relationships/image" Target="../media/image56.jpeg"/><Relationship Id="rId50" Type="http://schemas.openxmlformats.org/officeDocument/2006/relationships/image" Target="../media/image72.png"/><Relationship Id="rId55"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hyperlink" Target="https://www.kids-world-travel-guide.com/food-in-chile.html" TargetMode="Externa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hyperlink" Target="https://www.kids-world-travel-guide.com/brazil-facts.html" TargetMode="Externa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hyperlink" Target="https://www.kids-world-travel-guide.com/vietnam-facts.html" TargetMode="Externa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hyperlink" Target="https://sg.hotels.com/go/singapore/best-singapore-dishes" TargetMode="External"/><Relationship Id="rId2" Type="http://schemas.openxmlformats.org/officeDocument/2006/relationships/hyperlink" Target="https://www.kids-world-travel-guide.com/singapore-facts.html" TargetMode="External"/><Relationship Id="rId1" Type="http://schemas.openxmlformats.org/officeDocument/2006/relationships/slideLayout" Target="../slideLayouts/slideLayout31.xml"/><Relationship Id="rId4" Type="http://schemas.openxmlformats.org/officeDocument/2006/relationships/hyperlink" Target="https://sethlui.com/best-local-famous-foods-to-eat-singapore/"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www.kids-world-travel-guide.com/china-facts.html" TargetMode="Externa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hyperlink" Target="http://www.bangkok.com/food-top10.htm" TargetMode="External"/><Relationship Id="rId2" Type="http://schemas.openxmlformats.org/officeDocument/2006/relationships/hyperlink" Target="https://www.bbcgoodfood.com/howto/guide/top-10-dishes-try-thailand" TargetMode="Externa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hyperlink" Target="https://www.kids-world-travel-guide.com/spain-facts.html" TargetMode="Externa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hyperlink" Target="https://www.visitwales.com/things-do/food-drink/welsh-food" TargetMode="External"/><Relationship Id="rId2" Type="http://schemas.openxmlformats.org/officeDocument/2006/relationships/hyperlink" Target="https://theculturetrip.com/europe/united-kingdom/articles/the-top-10-foods-you-have-to-try-in-the-uk/" TargetMode="Externa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hyperlink" Target="https://www.myswitzerland.com/en/planning/about-switzerland/custom-and-tradition/typical-food/"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yzdU3N0_D6o" TargetMode="External"/><Relationship Id="rId2" Type="http://schemas.openxmlformats.org/officeDocument/2006/relationships/hyperlink" Target="https://www.youtube.com/watch?v=KKfy5T_nusc" TargetMode="External"/><Relationship Id="rId1" Type="http://schemas.openxmlformats.org/officeDocument/2006/relationships/slideLayout" Target="../slideLayouts/slideLayout31.xml"/><Relationship Id="rId4" Type="http://schemas.openxmlformats.org/officeDocument/2006/relationships/hyperlink" Target="https://www.youtube.com/watch?v=O5MsXjUQLYM"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eDDsULAZoB0" TargetMode="Externa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hyperlink" Target="https://drchatterjee.com/" TargetMode="External"/><Relationship Id="rId7" Type="http://schemas.openxmlformats.org/officeDocument/2006/relationships/hyperlink" Target="https://www.who.int/ncds/prevention/physical-activity/gappa"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hyperlink" Target="https://www.who.int/en/news-room/fact-sheets/detail/obesity-and-overweight" TargetMode="External"/><Relationship Id="rId5" Type="http://schemas.openxmlformats.org/officeDocument/2006/relationships/hyperlink" Target="https://www.who.int/en/news-room/fact-sheets/detail/physical-activity" TargetMode="External"/><Relationship Id="rId4" Type="http://schemas.openxmlformats.org/officeDocument/2006/relationships/hyperlink" Target="https://www.who.int/en/news-room/fact-sheets/detail/healthy-die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hyperlink" Target="https://www.healthykids.nsw.gov.au/home/about-us" TargetMode="Externa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hyperlink" Target="https://kidshealth.org/en/parents/reviewers.html" TargetMode="External"/><Relationship Id="rId2" Type="http://schemas.openxmlformats.org/officeDocument/2006/relationships/hyperlink" Target="https://kidshealth.org/en/parents/nutrition-center/?WT.ac=p-nav-nutrition-center#catstaying-fit" TargetMode="External"/><Relationship Id="rId1" Type="http://schemas.openxmlformats.org/officeDocument/2006/relationships/slideLayout" Target="../slideLayouts/slideLayout31.xml"/><Relationship Id="rId5" Type="http://schemas.openxmlformats.org/officeDocument/2006/relationships/hyperlink" Target="http://kidshealth.org/classroom/" TargetMode="External"/><Relationship Id="rId4" Type="http://schemas.openxmlformats.org/officeDocument/2006/relationships/hyperlink" Target="https://kidshealth.org/en/parent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toxkitchen.co.uk/" TargetMode="External"/><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1147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EA4F2-755B-44C3-B9E9-22A17322F060}"/>
              </a:ext>
            </a:extLst>
          </p:cNvPr>
          <p:cNvSpPr>
            <a:spLocks noGrp="1"/>
          </p:cNvSpPr>
          <p:nvPr>
            <p:ph sz="quarter" idx="18"/>
          </p:nvPr>
        </p:nvSpPr>
        <p:spPr/>
        <p:txBody>
          <a:bodyPr>
            <a:normAutofit/>
          </a:bodyPr>
          <a:lstStyle/>
          <a:p>
            <a:pPr marL="361315"/>
            <a:r>
              <a:rPr lang="en-US">
                <a:cs typeface="Tahoma"/>
              </a:rPr>
              <a:t>Nearly half of the children under 5 who were overweight or obese in 2016 lived in Asia.</a:t>
            </a:r>
          </a:p>
          <a:p>
            <a:pPr marL="361315"/>
            <a:r>
              <a:rPr lang="en-US">
                <a:solidFill>
                  <a:srgbClr val="37383A"/>
                </a:solidFill>
                <a:cs typeface="Tahoma"/>
              </a:rPr>
              <a:t>There has been a large rise in the prevalence of overweight and obese adolescents:</a:t>
            </a:r>
            <a:endParaRPr lang="en-US">
              <a:solidFill>
                <a:srgbClr val="37383A"/>
              </a:solidFill>
            </a:endParaRPr>
          </a:p>
          <a:p>
            <a:pPr marL="361315"/>
            <a:endParaRPr lang="en-US">
              <a:solidFill>
                <a:srgbClr val="37383A"/>
              </a:solidFill>
              <a:cs typeface="Tahoma"/>
            </a:endParaRPr>
          </a:p>
          <a:p>
            <a:pPr marL="361315"/>
            <a:endParaRPr lang="en-US">
              <a:solidFill>
                <a:srgbClr val="37383A"/>
              </a:solidFill>
              <a:cs typeface="Tahoma"/>
            </a:endParaRPr>
          </a:p>
          <a:p>
            <a:pPr marL="361315"/>
            <a:endParaRPr lang="en-US">
              <a:solidFill>
                <a:srgbClr val="37383A"/>
              </a:solidFill>
              <a:cs typeface="Tahoma"/>
            </a:endParaRPr>
          </a:p>
          <a:p>
            <a:pPr marL="361315"/>
            <a:endParaRPr lang="en-US">
              <a:solidFill>
                <a:srgbClr val="37383A"/>
              </a:solidFill>
              <a:cs typeface="Tahoma"/>
            </a:endParaRPr>
          </a:p>
          <a:p>
            <a:pPr marL="361315"/>
            <a:endParaRPr lang="en-US">
              <a:solidFill>
                <a:srgbClr val="37383A"/>
              </a:solidFill>
              <a:cs typeface="Tahoma"/>
            </a:endParaRPr>
          </a:p>
          <a:p>
            <a:pPr marL="361315"/>
            <a:endParaRPr lang="en-US">
              <a:solidFill>
                <a:srgbClr val="37383A"/>
              </a:solidFill>
              <a:cs typeface="Tahoma"/>
            </a:endParaRPr>
          </a:p>
          <a:p>
            <a:pPr marL="361315"/>
            <a:r>
              <a:rPr lang="en-US">
                <a:solidFill>
                  <a:srgbClr val="37383A"/>
                </a:solidFill>
                <a:cs typeface="Tahoma"/>
              </a:rPr>
              <a:t>The</a:t>
            </a:r>
            <a:r>
              <a:rPr lang="en-US">
                <a:cs typeface="Tahoma"/>
              </a:rPr>
              <a:t> rise has occurred among both boys and girls. </a:t>
            </a:r>
            <a:endParaRPr lang="en-US"/>
          </a:p>
          <a:p>
            <a:pPr marL="361315"/>
            <a:r>
              <a:rPr lang="en-US">
                <a:cs typeface="Tahoma"/>
              </a:rPr>
              <a:t>While just under </a:t>
            </a:r>
            <a:r>
              <a:rPr lang="en-US">
                <a:solidFill>
                  <a:schemeClr val="accent4"/>
                </a:solidFill>
                <a:cs typeface="Tahoma"/>
              </a:rPr>
              <a:t>1%</a:t>
            </a:r>
            <a:r>
              <a:rPr lang="en-US">
                <a:cs typeface="Tahoma"/>
              </a:rPr>
              <a:t> of children and adolescents aged 5-19 were obese in 1975, </a:t>
            </a:r>
            <a:r>
              <a:rPr lang="en-US">
                <a:solidFill>
                  <a:schemeClr val="accent4"/>
                </a:solidFill>
                <a:cs typeface="Tahoma"/>
              </a:rPr>
              <a:t>6%</a:t>
            </a:r>
            <a:r>
              <a:rPr lang="en-US">
                <a:cs typeface="Tahoma"/>
              </a:rPr>
              <a:t> of girls and </a:t>
            </a:r>
            <a:r>
              <a:rPr lang="en-US">
                <a:solidFill>
                  <a:schemeClr val="accent4"/>
                </a:solidFill>
                <a:cs typeface="Tahoma"/>
              </a:rPr>
              <a:t>8% </a:t>
            </a:r>
            <a:r>
              <a:rPr lang="en-US">
                <a:cs typeface="Tahoma"/>
              </a:rPr>
              <a:t>of boys were obese in 2016.</a:t>
            </a:r>
          </a:p>
        </p:txBody>
      </p:sp>
      <p:sp>
        <p:nvSpPr>
          <p:cNvPr id="3" name="Title 2">
            <a:extLst>
              <a:ext uri="{FF2B5EF4-FFF2-40B4-BE49-F238E27FC236}">
                <a16:creationId xmlns:a16="http://schemas.microsoft.com/office/drawing/2014/main" id="{68058D65-5CCE-4588-B5B8-A5E98CF9E1E3}"/>
              </a:ext>
            </a:extLst>
          </p:cNvPr>
          <p:cNvSpPr>
            <a:spLocks noGrp="1"/>
          </p:cNvSpPr>
          <p:nvPr>
            <p:ph type="title"/>
          </p:nvPr>
        </p:nvSpPr>
        <p:spPr/>
        <p:txBody>
          <a:bodyPr/>
          <a:lstStyle/>
          <a:p>
            <a:r>
              <a:rPr lang="en-US"/>
              <a:t>World Health </a:t>
            </a:r>
            <a:r>
              <a:rPr lang="en-US" err="1"/>
              <a:t>Organisation</a:t>
            </a:r>
            <a:r>
              <a:rPr lang="en-US"/>
              <a:t> </a:t>
            </a:r>
            <a:br>
              <a:rPr lang="en-US"/>
            </a:br>
            <a:r>
              <a:rPr lang="en-US"/>
              <a:t>Key Facts about Obesity Part 2</a:t>
            </a:r>
            <a:endParaRPr lang="en-GB"/>
          </a:p>
        </p:txBody>
      </p:sp>
      <p:sp>
        <p:nvSpPr>
          <p:cNvPr id="8" name="TextBox 7">
            <a:extLst>
              <a:ext uri="{FF2B5EF4-FFF2-40B4-BE49-F238E27FC236}">
                <a16:creationId xmlns:a16="http://schemas.microsoft.com/office/drawing/2014/main" id="{48C6E17F-4F07-452B-8DB9-9E77867FB6AF}"/>
              </a:ext>
            </a:extLst>
          </p:cNvPr>
          <p:cNvSpPr txBox="1"/>
          <p:nvPr/>
        </p:nvSpPr>
        <p:spPr>
          <a:xfrm>
            <a:off x="2067070" y="4446566"/>
            <a:ext cx="521297" cy="557076"/>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defTabSz="914400">
              <a:buClr>
                <a:schemeClr val="folHlink"/>
              </a:buClr>
            </a:pPr>
            <a:r>
              <a:rPr lang="en-GB" sz="1100" kern="0">
                <a:solidFill>
                  <a:schemeClr val="bg1"/>
                </a:solidFill>
                <a:ea typeface="+mn-lt"/>
                <a:cs typeface="+mn-lt"/>
              </a:rPr>
              <a:t>Year </a:t>
            </a:r>
            <a:endParaRPr lang="en-US" sz="1100">
              <a:solidFill>
                <a:schemeClr val="bg1"/>
              </a:solidFill>
              <a:cs typeface="Arial"/>
            </a:endParaRPr>
          </a:p>
          <a:p>
            <a:pPr marR="0" algn="l" defTabSz="914400">
              <a:lnSpc>
                <a:spcPct val="100000"/>
              </a:lnSpc>
              <a:spcBef>
                <a:spcPct val="20000"/>
              </a:spcBef>
              <a:spcAft>
                <a:spcPct val="0"/>
              </a:spcAft>
              <a:buClr>
                <a:schemeClr val="folHlink"/>
              </a:buClr>
              <a:buSzTx/>
              <a:tabLst/>
            </a:pPr>
            <a:endParaRPr lang="en-GB" sz="1600" kern="0">
              <a:latin typeface="+mn-lt"/>
              <a:cs typeface="Arial"/>
            </a:endParaRPr>
          </a:p>
        </p:txBody>
      </p:sp>
      <p:pic>
        <p:nvPicPr>
          <p:cNvPr id="7" name="Picture 8" descr="A screenshot of a cell phone&#10;&#10;Description generated with very high confidence">
            <a:extLst>
              <a:ext uri="{FF2B5EF4-FFF2-40B4-BE49-F238E27FC236}">
                <a16:creationId xmlns:a16="http://schemas.microsoft.com/office/drawing/2014/main" id="{F0DFE22A-C9A1-475A-94EC-8B4BB35B57F7}"/>
              </a:ext>
            </a:extLst>
          </p:cNvPr>
          <p:cNvPicPr>
            <a:picLocks noChangeAspect="1"/>
          </p:cNvPicPr>
          <p:nvPr/>
        </p:nvPicPr>
        <p:blipFill rotWithShape="1">
          <a:blip r:embed="rId2"/>
          <a:srcRect r="43162" b="7285"/>
          <a:stretch/>
        </p:blipFill>
        <p:spPr>
          <a:xfrm>
            <a:off x="828775" y="2015298"/>
            <a:ext cx="2825943" cy="2577327"/>
          </a:xfrm>
          <a:prstGeom prst="rect">
            <a:avLst/>
          </a:prstGeom>
        </p:spPr>
      </p:pic>
    </p:spTree>
    <p:extLst>
      <p:ext uri="{BB962C8B-B14F-4D97-AF65-F5344CB8AC3E}">
        <p14:creationId xmlns:p14="http://schemas.microsoft.com/office/powerpoint/2010/main" val="4017754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56F9E7-6335-4655-96BE-BBC9AD5A4AE1}"/>
              </a:ext>
            </a:extLst>
          </p:cNvPr>
          <p:cNvGraphicFramePr>
            <a:graphicFrameLocks noGrp="1"/>
          </p:cNvGraphicFramePr>
          <p:nvPr>
            <p:ph sz="quarter" idx="18"/>
            <p:extLst>
              <p:ext uri="{D42A27DB-BD31-4B8C-83A1-F6EECF244321}">
                <p14:modId xmlns:p14="http://schemas.microsoft.com/office/powerpoint/2010/main" val="1662823449"/>
              </p:ext>
            </p:extLst>
          </p:nvPr>
        </p:nvGraphicFramePr>
        <p:xfrm>
          <a:off x="220362" y="1094005"/>
          <a:ext cx="9368482" cy="4688958"/>
        </p:xfrm>
        <a:graphic>
          <a:graphicData uri="http://schemas.openxmlformats.org/drawingml/2006/table">
            <a:tbl>
              <a:tblPr firstRow="1" bandRow="1">
                <a:tableStyleId>{00A15C55-8517-42AA-B614-E9B94910E393}</a:tableStyleId>
              </a:tblPr>
              <a:tblGrid>
                <a:gridCol w="4684241">
                  <a:extLst>
                    <a:ext uri="{9D8B030D-6E8A-4147-A177-3AD203B41FA5}">
                      <a16:colId xmlns:a16="http://schemas.microsoft.com/office/drawing/2014/main" val="995417099"/>
                    </a:ext>
                  </a:extLst>
                </a:gridCol>
                <a:gridCol w="4684241">
                  <a:extLst>
                    <a:ext uri="{9D8B030D-6E8A-4147-A177-3AD203B41FA5}">
                      <a16:colId xmlns:a16="http://schemas.microsoft.com/office/drawing/2014/main" val="1148060085"/>
                    </a:ext>
                  </a:extLst>
                </a:gridCol>
              </a:tblGrid>
              <a:tr h="322436">
                <a:tc>
                  <a:txBody>
                    <a:bodyPr/>
                    <a:lstStyle/>
                    <a:p>
                      <a:r>
                        <a:rPr lang="en-US"/>
                        <a:t>Recommendation</a:t>
                      </a:r>
                      <a:endParaRPr lang="en-GB"/>
                    </a:p>
                  </a:txBody>
                  <a:tcPr/>
                </a:tc>
                <a:tc>
                  <a:txBody>
                    <a:bodyPr/>
                    <a:lstStyle/>
                    <a:p>
                      <a:r>
                        <a:rPr lang="en-US"/>
                        <a:t>Rationale</a:t>
                      </a:r>
                      <a:endParaRPr lang="en-GB"/>
                    </a:p>
                  </a:txBody>
                  <a:tcPr/>
                </a:tc>
                <a:extLst>
                  <a:ext uri="{0D108BD9-81ED-4DB2-BD59-A6C34878D82A}">
                    <a16:rowId xmlns:a16="http://schemas.microsoft.com/office/drawing/2014/main" val="1429819928"/>
                  </a:ext>
                </a:extLst>
              </a:tr>
              <a:tr h="1482881">
                <a:tc>
                  <a:txBody>
                    <a:bodyPr/>
                    <a:lstStyle/>
                    <a:p>
                      <a:pPr marL="18916" indent="0">
                        <a:buNone/>
                      </a:pPr>
                      <a:r>
                        <a:rPr lang="en-US"/>
                        <a:t>Eat plenty of vegetables and fruit:</a:t>
                      </a:r>
                      <a:endParaRPr lang="en-US" b="1"/>
                    </a:p>
                  </a:txBody>
                  <a:tcPr/>
                </a:tc>
                <a:tc>
                  <a:txBody>
                    <a:bodyPr/>
                    <a:lstStyle/>
                    <a:p>
                      <a:pPr marL="285750" lvl="0" indent="-285750">
                        <a:buFont typeface="Arial" panose="020B0604020202020204" pitchFamily="34" charset="0"/>
                        <a:buChar char="•"/>
                      </a:pPr>
                      <a:r>
                        <a:rPr lang="en-US"/>
                        <a:t>They are important sources of vitamins, minerals, dietary </a:t>
                      </a:r>
                      <a:r>
                        <a:rPr lang="en-US" err="1"/>
                        <a:t>fibre</a:t>
                      </a:r>
                      <a:r>
                        <a:rPr lang="en-US"/>
                        <a:t>, plant protein and antioxidants.</a:t>
                      </a:r>
                    </a:p>
                    <a:p>
                      <a:pPr marL="285750" lvl="0" indent="-285750">
                        <a:buFont typeface="Arial" panose="020B0604020202020204" pitchFamily="34" charset="0"/>
                        <a:buChar char="•"/>
                      </a:pPr>
                      <a:r>
                        <a:rPr lang="en-US"/>
                        <a:t>People with diets rich in vegetables and fruit have a significantly lower risk of obesity, heart disease, stroke, diabetes and certain types of cancer.</a:t>
                      </a:r>
                      <a:endParaRPr lang="en-GB"/>
                    </a:p>
                  </a:txBody>
                  <a:tcPr/>
                </a:tc>
                <a:extLst>
                  <a:ext uri="{0D108BD9-81ED-4DB2-BD59-A6C34878D82A}">
                    <a16:rowId xmlns:a16="http://schemas.microsoft.com/office/drawing/2014/main" val="3420538197"/>
                  </a:ext>
                </a:extLst>
              </a:tr>
              <a:tr h="2883641">
                <a:tc>
                  <a:txBody>
                    <a:bodyPr/>
                    <a:lstStyle/>
                    <a:p>
                      <a:pPr marL="18916" indent="0">
                        <a:buNone/>
                      </a:pPr>
                      <a:r>
                        <a:rPr lang="en-US"/>
                        <a:t>Eat less fat:</a:t>
                      </a:r>
                    </a:p>
                    <a:p>
                      <a:pPr marL="18916" indent="0">
                        <a:buNone/>
                      </a:pPr>
                      <a:r>
                        <a:rPr lang="en-US"/>
                        <a:t> </a:t>
                      </a:r>
                      <a:endParaRPr lang="en-GB"/>
                    </a:p>
                  </a:txBody>
                  <a:tcPr/>
                </a:tc>
                <a:tc>
                  <a:txBody>
                    <a:bodyPr/>
                    <a:lstStyle/>
                    <a:p>
                      <a:pPr marL="285750" lvl="0" indent="-285750">
                        <a:buFont typeface="Arial" panose="020B0604020202020204" pitchFamily="34" charset="0"/>
                        <a:buChar char="•"/>
                      </a:pPr>
                      <a:r>
                        <a:rPr lang="en-US"/>
                        <a:t>Fats and oils and concentrated sources of energy. Eating too much, particularly the wrong kinds of fat, like saturated </a:t>
                      </a:r>
                      <a:r>
                        <a:rPr lang="en-US">
                          <a:solidFill>
                            <a:schemeClr val="bg2"/>
                          </a:solidFill>
                        </a:rPr>
                        <a:t>and industrially-produced trans-fat. </a:t>
                      </a:r>
                      <a:r>
                        <a:rPr lang="en-US"/>
                        <a:t>can increase the risk of heart disease and stroke</a:t>
                      </a:r>
                      <a:endParaRPr lang="en-US">
                        <a:solidFill>
                          <a:srgbClr val="FF0000"/>
                        </a:solidFill>
                      </a:endParaRPr>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Trans fats - </a:t>
                      </a:r>
                      <a:r>
                        <a:rPr lang="en-US" sz="1462" b="0" i="0" kern="1200">
                          <a:solidFill>
                            <a:schemeClr val="dk1"/>
                          </a:solidFill>
                          <a:effectLst/>
                          <a:latin typeface="+mn-lt"/>
                          <a:ea typeface="+mn-ea"/>
                          <a:cs typeface="+mn-cs"/>
                        </a:rPr>
                        <a:t>both raises your LDL ("bad") cholesterol and lowers your HDL ("good") cholesterol.</a:t>
                      </a:r>
                      <a:endParaRPr lang="en-US"/>
                    </a:p>
                    <a:p>
                      <a:pPr marL="285750" lvl="0" indent="-285750">
                        <a:buFont typeface="Arial" panose="020B0604020202020204" pitchFamily="34" charset="0"/>
                        <a:buChar char="•"/>
                      </a:pPr>
                      <a:r>
                        <a:rPr lang="en-US"/>
                        <a:t>To avoid unhealthy weight gain, consumption of total fat should not exceed 30% of a person's overall energy intake.</a:t>
                      </a:r>
                    </a:p>
                  </a:txBody>
                  <a:tcPr/>
                </a:tc>
                <a:extLst>
                  <a:ext uri="{0D108BD9-81ED-4DB2-BD59-A6C34878D82A}">
                    <a16:rowId xmlns:a16="http://schemas.microsoft.com/office/drawing/2014/main" val="2710187235"/>
                  </a:ext>
                </a:extLst>
              </a:tr>
            </a:tbl>
          </a:graphicData>
        </a:graphic>
      </p:graphicFrame>
      <p:sp>
        <p:nvSpPr>
          <p:cNvPr id="3" name="Title 2">
            <a:extLst>
              <a:ext uri="{FF2B5EF4-FFF2-40B4-BE49-F238E27FC236}">
                <a16:creationId xmlns:a16="http://schemas.microsoft.com/office/drawing/2014/main" id="{C22F3382-7BC1-4BE1-8AD9-F284733F62CD}"/>
              </a:ext>
            </a:extLst>
          </p:cNvPr>
          <p:cNvSpPr>
            <a:spLocks noGrp="1"/>
          </p:cNvSpPr>
          <p:nvPr>
            <p:ph type="title"/>
          </p:nvPr>
        </p:nvSpPr>
        <p:spPr/>
        <p:txBody>
          <a:bodyPr/>
          <a:lstStyle/>
          <a:p>
            <a:r>
              <a:rPr lang="en-US"/>
              <a:t>World Health </a:t>
            </a:r>
            <a:r>
              <a:rPr lang="en-US" err="1"/>
              <a:t>Organisation</a:t>
            </a:r>
            <a:r>
              <a:rPr lang="en-US"/>
              <a:t> </a:t>
            </a:r>
            <a:br>
              <a:rPr lang="en-US"/>
            </a:br>
            <a:r>
              <a:rPr lang="en-US"/>
              <a:t>Nutritional Recommendations Part 1:</a:t>
            </a:r>
            <a:endParaRPr lang="en-GB"/>
          </a:p>
        </p:txBody>
      </p:sp>
    </p:spTree>
    <p:extLst>
      <p:ext uri="{BB962C8B-B14F-4D97-AF65-F5344CB8AC3E}">
        <p14:creationId xmlns:p14="http://schemas.microsoft.com/office/powerpoint/2010/main" val="12056874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0ECE1EE-BE84-40A0-85D1-02D46A71925C}"/>
              </a:ext>
            </a:extLst>
          </p:cNvPr>
          <p:cNvGraphicFramePr>
            <a:graphicFrameLocks noGrp="1"/>
          </p:cNvGraphicFramePr>
          <p:nvPr>
            <p:ph sz="quarter" idx="18"/>
            <p:extLst>
              <p:ext uri="{D42A27DB-BD31-4B8C-83A1-F6EECF244321}">
                <p14:modId xmlns:p14="http://schemas.microsoft.com/office/powerpoint/2010/main" val="3749581275"/>
              </p:ext>
            </p:extLst>
          </p:nvPr>
        </p:nvGraphicFramePr>
        <p:xfrm>
          <a:off x="409650" y="1002300"/>
          <a:ext cx="9086850" cy="4778269"/>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2112483978"/>
                    </a:ext>
                  </a:extLst>
                </a:gridCol>
                <a:gridCol w="4543425">
                  <a:extLst>
                    <a:ext uri="{9D8B030D-6E8A-4147-A177-3AD203B41FA5}">
                      <a16:colId xmlns:a16="http://schemas.microsoft.com/office/drawing/2014/main" val="1060026150"/>
                    </a:ext>
                  </a:extLst>
                </a:gridCol>
              </a:tblGrid>
              <a:tr h="361780">
                <a:tc>
                  <a:txBody>
                    <a:bodyPr/>
                    <a:lstStyle/>
                    <a:p>
                      <a:r>
                        <a:rPr lang="en-US"/>
                        <a:t>Recommendation</a:t>
                      </a:r>
                      <a:endParaRPr lang="en-GB"/>
                    </a:p>
                  </a:txBody>
                  <a:tcPr/>
                </a:tc>
                <a:tc>
                  <a:txBody>
                    <a:bodyPr/>
                    <a:lstStyle/>
                    <a:p>
                      <a:r>
                        <a:rPr lang="en-US"/>
                        <a:t>Rationale</a:t>
                      </a:r>
                      <a:endParaRPr lang="en-GB"/>
                    </a:p>
                  </a:txBody>
                  <a:tcPr/>
                </a:tc>
                <a:extLst>
                  <a:ext uri="{0D108BD9-81ED-4DB2-BD59-A6C34878D82A}">
                    <a16:rowId xmlns:a16="http://schemas.microsoft.com/office/drawing/2014/main" val="23176722"/>
                  </a:ext>
                </a:extLst>
              </a:tr>
              <a:tr h="2480362">
                <a:tc>
                  <a:txBody>
                    <a:bodyPr/>
                    <a:lstStyle/>
                    <a:p>
                      <a:r>
                        <a:rPr lang="en-US"/>
                        <a:t>Limit intake of sugars: (see next slide)</a:t>
                      </a:r>
                    </a:p>
                    <a:p>
                      <a:endParaRPr lang="en-GB"/>
                    </a:p>
                  </a:txBody>
                  <a:tcPr/>
                </a:tc>
                <a:tc>
                  <a:txBody>
                    <a:bodyPr/>
                    <a:lstStyle/>
                    <a:p>
                      <a:pPr marL="285750" lvl="0" indent="-285750">
                        <a:buFont typeface="Arial" panose="020B0604020202020204" pitchFamily="34" charset="0"/>
                        <a:buChar char="•"/>
                      </a:pPr>
                      <a:r>
                        <a:rPr lang="en-US"/>
                        <a:t>For a healthy diet, sugars should represent less than 10% of your total energy intake. Reducing even further to under 5% has additional health benefits.</a:t>
                      </a:r>
                    </a:p>
                    <a:p>
                      <a:pPr marL="285750" lvl="0" indent="-285750">
                        <a:buFont typeface="Arial" panose="020B0604020202020204" pitchFamily="34" charset="0"/>
                        <a:buChar char="•"/>
                      </a:pPr>
                      <a:r>
                        <a:rPr lang="en-US"/>
                        <a:t>Choosing fresh fruits instead of sweet snacks such as cookies, cakes and chocolate helps reduce consumption of sugars.</a:t>
                      </a:r>
                    </a:p>
                    <a:p>
                      <a:pPr marL="285750" lvl="0" indent="-285750">
                        <a:buFont typeface="Arial" panose="020B0604020202020204" pitchFamily="34" charset="0"/>
                        <a:buChar char="•"/>
                      </a:pPr>
                      <a:r>
                        <a:rPr lang="en-US"/>
                        <a:t>Limiting intake of soft drinks, soda and other drinks high in sugars (fruit juices, cordials and syrups, flavoured milks and yogurt drinks) also helps reduce intake of sugars. </a:t>
                      </a:r>
                    </a:p>
                  </a:txBody>
                  <a:tcPr/>
                </a:tc>
                <a:extLst>
                  <a:ext uri="{0D108BD9-81ED-4DB2-BD59-A6C34878D82A}">
                    <a16:rowId xmlns:a16="http://schemas.microsoft.com/office/drawing/2014/main" val="272991073"/>
                  </a:ext>
                </a:extLst>
              </a:tr>
              <a:tr h="1828228">
                <a:tc>
                  <a:txBody>
                    <a:bodyPr/>
                    <a:lstStyle/>
                    <a:p>
                      <a:r>
                        <a:rPr lang="en-US"/>
                        <a:t>Reduce salt intake:</a:t>
                      </a:r>
                    </a:p>
                    <a:p>
                      <a:endParaRPr lang="en-GB"/>
                    </a:p>
                  </a:txBody>
                  <a:tcPr/>
                </a:tc>
                <a:tc>
                  <a:txBody>
                    <a:bodyPr/>
                    <a:lstStyle/>
                    <a:p>
                      <a:pPr marL="285750" lvl="0" indent="-285750">
                        <a:buFont typeface="Arial" panose="020B0604020202020204" pitchFamily="34" charset="0"/>
                        <a:buChar char="•"/>
                      </a:pPr>
                      <a:r>
                        <a:rPr lang="en-US"/>
                        <a:t>Keeping your salt intake to less </a:t>
                      </a:r>
                      <a:r>
                        <a:rPr lang="en-US" b="1"/>
                        <a:t>than 5g per</a:t>
                      </a:r>
                      <a:r>
                        <a:rPr lang="en-US"/>
                        <a:t> day helps prevent hypertension and reduces the risk of heart disease and stroke in the adult population.</a:t>
                      </a:r>
                    </a:p>
                    <a:p>
                      <a:pPr marL="285750" lvl="0" indent="-285750">
                        <a:buFont typeface="Arial" panose="020B0604020202020204" pitchFamily="34" charset="0"/>
                        <a:buChar char="•"/>
                      </a:pPr>
                      <a:r>
                        <a:rPr lang="en-US"/>
                        <a:t>Limiting the amount of salt and high-sodium condiments (soy sauce and fish sauce) when cooking and preparing foods helps reduce salt intake.</a:t>
                      </a:r>
                    </a:p>
                  </a:txBody>
                  <a:tcPr/>
                </a:tc>
                <a:extLst>
                  <a:ext uri="{0D108BD9-81ED-4DB2-BD59-A6C34878D82A}">
                    <a16:rowId xmlns:a16="http://schemas.microsoft.com/office/drawing/2014/main" val="832778785"/>
                  </a:ext>
                </a:extLst>
              </a:tr>
            </a:tbl>
          </a:graphicData>
        </a:graphic>
      </p:graphicFrame>
      <p:sp>
        <p:nvSpPr>
          <p:cNvPr id="3" name="Title 2">
            <a:extLst>
              <a:ext uri="{FF2B5EF4-FFF2-40B4-BE49-F238E27FC236}">
                <a16:creationId xmlns:a16="http://schemas.microsoft.com/office/drawing/2014/main" id="{53B01474-C5AE-4DAD-8B6A-A55AA88B9E26}"/>
              </a:ext>
            </a:extLst>
          </p:cNvPr>
          <p:cNvSpPr>
            <a:spLocks noGrp="1"/>
          </p:cNvSpPr>
          <p:nvPr>
            <p:ph type="title"/>
          </p:nvPr>
        </p:nvSpPr>
        <p:spPr/>
        <p:txBody>
          <a:bodyPr/>
          <a:lstStyle/>
          <a:p>
            <a:r>
              <a:rPr lang="en-US"/>
              <a:t>World Health </a:t>
            </a:r>
            <a:r>
              <a:rPr lang="en-US" err="1"/>
              <a:t>Organisation</a:t>
            </a:r>
            <a:br>
              <a:rPr lang="en-US"/>
            </a:br>
            <a:r>
              <a:rPr lang="en-US"/>
              <a:t>Nutritional Recommendations Part 2:</a:t>
            </a:r>
            <a:endParaRPr lang="en-GB"/>
          </a:p>
        </p:txBody>
      </p:sp>
    </p:spTree>
    <p:extLst>
      <p:ext uri="{BB962C8B-B14F-4D97-AF65-F5344CB8AC3E}">
        <p14:creationId xmlns:p14="http://schemas.microsoft.com/office/powerpoint/2010/main" val="29252940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a:t>
            </a:r>
            <a:r>
              <a:rPr lang="en-GB" err="1"/>
              <a:t>ugar</a:t>
            </a:r>
            <a:endParaRPr lang="en-GB"/>
          </a:p>
        </p:txBody>
      </p:sp>
      <p:pic>
        <p:nvPicPr>
          <p:cNvPr id="6" name="Picture 5">
            <a:extLst>
              <a:ext uri="{FF2B5EF4-FFF2-40B4-BE49-F238E27FC236}">
                <a16:creationId xmlns:a16="http://schemas.microsoft.com/office/drawing/2014/main" id="{FE1AE33F-8EEF-4F98-9308-AD5867B894FC}"/>
              </a:ext>
            </a:extLst>
          </p:cNvPr>
          <p:cNvPicPr>
            <a:picLocks noChangeAspect="1"/>
          </p:cNvPicPr>
          <p:nvPr/>
        </p:nvPicPr>
        <p:blipFill rotWithShape="1">
          <a:blip r:embed="rId2"/>
          <a:srcRect l="10455" t="42090" r="66279" b="5444"/>
          <a:stretch/>
        </p:blipFill>
        <p:spPr>
          <a:xfrm>
            <a:off x="1323391" y="944107"/>
            <a:ext cx="7410061" cy="4974555"/>
          </a:xfrm>
          <a:prstGeom prst="rect">
            <a:avLst/>
          </a:prstGeom>
        </p:spPr>
      </p:pic>
    </p:spTree>
    <p:extLst>
      <p:ext uri="{BB962C8B-B14F-4D97-AF65-F5344CB8AC3E}">
        <p14:creationId xmlns:p14="http://schemas.microsoft.com/office/powerpoint/2010/main" val="26608299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3A26-5884-4D19-9544-C107CA00482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7377462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8AF772-BAEA-4BD3-9619-267F9CA8488F}"/>
              </a:ext>
            </a:extLst>
          </p:cNvPr>
          <p:cNvSpPr>
            <a:spLocks noGrp="1"/>
          </p:cNvSpPr>
          <p:nvPr>
            <p:ph sz="quarter" idx="18"/>
          </p:nvPr>
        </p:nvSpPr>
        <p:spPr/>
        <p:txBody>
          <a:bodyPr/>
          <a:lstStyle/>
          <a:p>
            <a:pPr marL="290195" indent="-271145">
              <a:buFont typeface="Wingdings" panose="05000000000000000000" pitchFamily="2" charset="2"/>
              <a:buChar char="q"/>
            </a:pPr>
            <a:endParaRPr lang="en-US"/>
          </a:p>
          <a:p>
            <a:pPr marL="361315" indent="-342900">
              <a:buFont typeface="+mj-lt"/>
              <a:buAutoNum type="arabicPeriod"/>
            </a:pPr>
            <a:r>
              <a:rPr lang="en-US">
                <a:cs typeface="Tahoma"/>
              </a:rPr>
              <a:t>The WHO defines physical activity as any bodily movement produced by skeletal muscles that requires energy expenditure – including activities undertaken while working, playing, carrying out household chores, travelling, and engaging in recreational pursuits.</a:t>
            </a:r>
          </a:p>
          <a:p>
            <a:pPr marL="361315" indent="-342900">
              <a:buFont typeface="+mj-lt"/>
              <a:buAutoNum type="arabicPeriod"/>
            </a:pPr>
            <a:r>
              <a:rPr lang="en-US">
                <a:cs typeface="Tahoma"/>
              </a:rPr>
              <a:t>The term "physical activity" should not be confused with "exercise", which is a subcategory of physical activity that is planned, structured, repetitive, and aims to improve or maintain one or more components of physical fitness. </a:t>
            </a:r>
            <a:endParaRPr lang="en-US"/>
          </a:p>
          <a:p>
            <a:pPr marL="361315" indent="-342900">
              <a:buFont typeface="+mj-lt"/>
              <a:buAutoNum type="arabicPeriod"/>
            </a:pPr>
            <a:r>
              <a:rPr lang="en-US">
                <a:cs typeface="Tahoma"/>
              </a:rPr>
              <a:t>Beyond exercise, any other physical activity that is done during leisure time, for transport to get to and from places, or as part of a person’s work has a health benefit.</a:t>
            </a:r>
          </a:p>
          <a:p>
            <a:pPr marL="361315" indent="-342900">
              <a:buFont typeface="+mj-lt"/>
              <a:buAutoNum type="arabicPeriod"/>
            </a:pPr>
            <a:r>
              <a:rPr lang="en-US">
                <a:cs typeface="Tahoma"/>
              </a:rPr>
              <a:t>Further, both moderate and vigorous-intensity physical activity improve health.</a:t>
            </a:r>
          </a:p>
          <a:p>
            <a:pPr marL="290195" indent="-271145"/>
            <a:endParaRPr lang="en-GB"/>
          </a:p>
        </p:txBody>
      </p:sp>
      <p:sp>
        <p:nvSpPr>
          <p:cNvPr id="3" name="Title 2">
            <a:extLst>
              <a:ext uri="{FF2B5EF4-FFF2-40B4-BE49-F238E27FC236}">
                <a16:creationId xmlns:a16="http://schemas.microsoft.com/office/drawing/2014/main" id="{8F1358B3-A00B-49AF-B5AF-131988274F31}"/>
              </a:ext>
            </a:extLst>
          </p:cNvPr>
          <p:cNvSpPr>
            <a:spLocks noGrp="1"/>
          </p:cNvSpPr>
          <p:nvPr>
            <p:ph type="title"/>
          </p:nvPr>
        </p:nvSpPr>
        <p:spPr/>
        <p:txBody>
          <a:bodyPr/>
          <a:lstStyle/>
          <a:p>
            <a:r>
              <a:rPr lang="en-US"/>
              <a:t>Summary of Key Evidence : Physical Activity</a:t>
            </a:r>
            <a:endParaRPr lang="en-GB"/>
          </a:p>
        </p:txBody>
      </p:sp>
    </p:spTree>
    <p:extLst>
      <p:ext uri="{BB962C8B-B14F-4D97-AF65-F5344CB8AC3E}">
        <p14:creationId xmlns:p14="http://schemas.microsoft.com/office/powerpoint/2010/main" val="26312681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1B225-AE60-421E-8566-9F1797C499DC}"/>
              </a:ext>
            </a:extLst>
          </p:cNvPr>
          <p:cNvSpPr>
            <a:spLocks noGrp="1"/>
          </p:cNvSpPr>
          <p:nvPr>
            <p:ph sz="quarter" idx="18"/>
          </p:nvPr>
        </p:nvSpPr>
        <p:spPr/>
        <p:txBody>
          <a:bodyPr>
            <a:normAutofit/>
          </a:bodyPr>
          <a:lstStyle/>
          <a:p>
            <a:pPr marL="361816" indent="-342900">
              <a:buFont typeface="+mj-lt"/>
              <a:buAutoNum type="arabicPeriod"/>
            </a:pPr>
            <a:endParaRPr lang="en-US"/>
          </a:p>
          <a:p>
            <a:pPr marL="361816" indent="-342900">
              <a:buFont typeface="+mj-lt"/>
              <a:buAutoNum type="arabicPeriod"/>
            </a:pPr>
            <a:r>
              <a:rPr lang="en-US"/>
              <a:t>Insufficient physical activity is one of the leading risk factors for death worldwide and a key risk factor for noncommunicable diseases (NCDs) such as cardiovascular diseases, cancer and diabetes.</a:t>
            </a:r>
          </a:p>
          <a:p>
            <a:pPr marL="361816" indent="-342900">
              <a:buFont typeface="+mj-lt"/>
              <a:buAutoNum type="arabicPeriod"/>
            </a:pPr>
            <a:r>
              <a:rPr lang="en-US"/>
              <a:t>WHO Member States have agreed to reduce insufficient physical activity by 10% by 2025.</a:t>
            </a:r>
          </a:p>
          <a:p>
            <a:pPr marL="361816" indent="-342900">
              <a:buFont typeface="+mj-lt"/>
              <a:buAutoNum type="arabicPeriod"/>
            </a:pPr>
            <a:r>
              <a:rPr lang="en-US" b="1"/>
              <a:t>More than 80% of the world's adolescent population is insufficiently physically active</a:t>
            </a:r>
            <a:r>
              <a:rPr lang="en-US"/>
              <a:t>. </a:t>
            </a:r>
          </a:p>
          <a:p>
            <a:pPr marL="361816" indent="-342900">
              <a:buFont typeface="+mj-lt"/>
              <a:buAutoNum type="arabicPeriod"/>
            </a:pPr>
            <a:r>
              <a:rPr lang="en-US" b="1"/>
              <a:t>Globally, 81% of adolescents aged 11-17 years were insufficiently physically active in 2010. Adolescent girls were less active than adolescent boys, with 84% vs. 78% not meeting WHO recommendations.</a:t>
            </a:r>
            <a:endParaRPr lang="en-US"/>
          </a:p>
          <a:p>
            <a:endParaRPr lang="en-GB"/>
          </a:p>
        </p:txBody>
      </p:sp>
      <p:sp>
        <p:nvSpPr>
          <p:cNvPr id="3" name="Title 2">
            <a:extLst>
              <a:ext uri="{FF2B5EF4-FFF2-40B4-BE49-F238E27FC236}">
                <a16:creationId xmlns:a16="http://schemas.microsoft.com/office/drawing/2014/main" id="{C6C094E1-C657-4849-8B71-5FA27DDD5F15}"/>
              </a:ext>
            </a:extLst>
          </p:cNvPr>
          <p:cNvSpPr>
            <a:spLocks noGrp="1"/>
          </p:cNvSpPr>
          <p:nvPr>
            <p:ph type="title"/>
          </p:nvPr>
        </p:nvSpPr>
        <p:spPr/>
        <p:txBody>
          <a:bodyPr/>
          <a:lstStyle/>
          <a:p>
            <a:r>
              <a:rPr lang="en-US"/>
              <a:t>World Health </a:t>
            </a:r>
            <a:r>
              <a:rPr lang="en-US" err="1"/>
              <a:t>Organisation</a:t>
            </a:r>
            <a:br>
              <a:rPr lang="en-US"/>
            </a:br>
            <a:r>
              <a:rPr lang="en-US"/>
              <a:t>Key Facts about Physical Activity </a:t>
            </a:r>
            <a:endParaRPr lang="en-GB"/>
          </a:p>
        </p:txBody>
      </p:sp>
    </p:spTree>
    <p:extLst>
      <p:ext uri="{BB962C8B-B14F-4D97-AF65-F5344CB8AC3E}">
        <p14:creationId xmlns:p14="http://schemas.microsoft.com/office/powerpoint/2010/main" val="39020620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029A34-689D-4CA3-9FB5-6DC59CCE0E71}"/>
              </a:ext>
            </a:extLst>
          </p:cNvPr>
          <p:cNvSpPr>
            <a:spLocks noGrp="1"/>
          </p:cNvSpPr>
          <p:nvPr>
            <p:ph sz="quarter" idx="18"/>
          </p:nvPr>
        </p:nvSpPr>
        <p:spPr/>
        <p:txBody>
          <a:bodyPr>
            <a:normAutofit/>
          </a:bodyPr>
          <a:lstStyle/>
          <a:p>
            <a:pPr marL="290195" indent="-271145"/>
            <a:endParaRPr lang="en-US" b="1"/>
          </a:p>
          <a:p>
            <a:pPr marL="18415" indent="0">
              <a:buNone/>
            </a:pPr>
            <a:r>
              <a:rPr lang="en-US" sz="2800" b="1" i="1">
                <a:cs typeface="Tahoma"/>
              </a:rPr>
              <a:t>‘To grow up healthy, children need to sit less and play more’</a:t>
            </a:r>
          </a:p>
          <a:p>
            <a:pPr marL="18415" indent="0">
              <a:buNone/>
            </a:pPr>
            <a:r>
              <a:rPr lang="en-US" sz="2800" b="1" i="1">
                <a:cs typeface="Tahoma"/>
              </a:rPr>
              <a:t>‘Improving physical activity, reducing sedentary time and ensuring quality sleep in young children will improve their physical, mental health and wellbeing, and help prevent childhood obesity and associated diseases later in life’ </a:t>
            </a:r>
            <a:endParaRPr lang="en-US" sz="2800" b="1" i="1"/>
          </a:p>
          <a:p>
            <a:pPr marL="18415" indent="0">
              <a:buNone/>
            </a:pPr>
            <a:r>
              <a:rPr lang="en-US">
                <a:cs typeface="Tahoma"/>
              </a:rPr>
              <a:t>- Dr Fiona Bull, </a:t>
            </a:r>
            <a:r>
              <a:rPr lang="en-US" err="1">
                <a:cs typeface="Tahoma"/>
              </a:rPr>
              <a:t>Programme</a:t>
            </a:r>
            <a:r>
              <a:rPr lang="en-US">
                <a:cs typeface="Tahoma"/>
              </a:rPr>
              <a:t> Manager for Surveillance and Population-based Prevention of Noncommunicable Diseases, at WHO</a:t>
            </a:r>
          </a:p>
          <a:p>
            <a:pPr marL="290195" indent="-271145"/>
            <a:endParaRPr lang="en-US" b="1"/>
          </a:p>
          <a:p>
            <a:pPr marL="290195" indent="-271145"/>
            <a:endParaRPr lang="en-GB"/>
          </a:p>
        </p:txBody>
      </p:sp>
      <p:sp>
        <p:nvSpPr>
          <p:cNvPr id="3" name="Title 2">
            <a:extLst>
              <a:ext uri="{FF2B5EF4-FFF2-40B4-BE49-F238E27FC236}">
                <a16:creationId xmlns:a16="http://schemas.microsoft.com/office/drawing/2014/main" id="{67E5A1E8-D581-4C40-8145-9AB7F4D406C2}"/>
              </a:ext>
            </a:extLst>
          </p:cNvPr>
          <p:cNvSpPr>
            <a:spLocks noGrp="1"/>
          </p:cNvSpPr>
          <p:nvPr>
            <p:ph type="title"/>
          </p:nvPr>
        </p:nvSpPr>
        <p:spPr/>
        <p:txBody>
          <a:bodyPr/>
          <a:lstStyle/>
          <a:p>
            <a:br>
              <a:rPr lang="en-US"/>
            </a:br>
            <a:r>
              <a:rPr lang="en-US"/>
              <a:t>World Health </a:t>
            </a:r>
            <a:r>
              <a:rPr lang="en-US" err="1"/>
              <a:t>Organisation</a:t>
            </a:r>
            <a:br>
              <a:rPr lang="en-US"/>
            </a:br>
            <a:r>
              <a:rPr lang="en-US"/>
              <a:t>Key Facts about Physical Activity </a:t>
            </a:r>
            <a:br>
              <a:rPr lang="en-US"/>
            </a:br>
            <a:endParaRPr lang="en-GB"/>
          </a:p>
        </p:txBody>
      </p:sp>
    </p:spTree>
    <p:extLst>
      <p:ext uri="{BB962C8B-B14F-4D97-AF65-F5344CB8AC3E}">
        <p14:creationId xmlns:p14="http://schemas.microsoft.com/office/powerpoint/2010/main" val="19095290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9C8C83-9651-45AE-8BF9-593E3026E53B}"/>
              </a:ext>
            </a:extLst>
          </p:cNvPr>
          <p:cNvGraphicFramePr>
            <a:graphicFrameLocks noGrp="1"/>
          </p:cNvGraphicFramePr>
          <p:nvPr>
            <p:ph sz="quarter" idx="18"/>
            <p:extLst>
              <p:ext uri="{D42A27DB-BD31-4B8C-83A1-F6EECF244321}">
                <p14:modId xmlns:p14="http://schemas.microsoft.com/office/powerpoint/2010/main" val="3438546623"/>
              </p:ext>
            </p:extLst>
          </p:nvPr>
        </p:nvGraphicFramePr>
        <p:xfrm>
          <a:off x="409575" y="1044575"/>
          <a:ext cx="9086850" cy="4471547"/>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1063992670"/>
                    </a:ext>
                  </a:extLst>
                </a:gridCol>
                <a:gridCol w="4543425">
                  <a:extLst>
                    <a:ext uri="{9D8B030D-6E8A-4147-A177-3AD203B41FA5}">
                      <a16:colId xmlns:a16="http://schemas.microsoft.com/office/drawing/2014/main" val="682396089"/>
                    </a:ext>
                  </a:extLst>
                </a:gridCol>
              </a:tblGrid>
              <a:tr h="818049">
                <a:tc>
                  <a:txBody>
                    <a:bodyPr/>
                    <a:lstStyle/>
                    <a:p>
                      <a:r>
                        <a:rPr lang="en-US"/>
                        <a:t>Age</a:t>
                      </a:r>
                      <a:endParaRPr lang="en-GB"/>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Recommendations to maintain basic level of general health, stronger bones and muscles and higher levels of self-esteem</a:t>
                      </a:r>
                      <a:endParaRPr lang="en-GB"/>
                    </a:p>
                  </a:txBody>
                  <a:tcPr/>
                </a:tc>
                <a:extLst>
                  <a:ext uri="{0D108BD9-81ED-4DB2-BD59-A6C34878D82A}">
                    <a16:rowId xmlns:a16="http://schemas.microsoft.com/office/drawing/2014/main" val="1781696123"/>
                  </a:ext>
                </a:extLst>
              </a:tr>
              <a:tr h="1537660">
                <a:tc>
                  <a:txBody>
                    <a:bodyPr/>
                    <a:lstStyle/>
                    <a:p>
                      <a:r>
                        <a:rPr lang="en-US"/>
                        <a:t>2-5</a:t>
                      </a:r>
                      <a:endParaRPr lang="en-GB"/>
                    </a:p>
                  </a:txBody>
                  <a:tcPr/>
                </a:tc>
                <a:tc>
                  <a:txBody>
                    <a:bodyPr/>
                    <a:lstStyle/>
                    <a:p>
                      <a:pPr marL="285750" indent="-285750">
                        <a:buFont typeface="Arial" panose="020B0604020202020204" pitchFamily="34" charset="0"/>
                        <a:buChar char="•"/>
                      </a:pPr>
                      <a:r>
                        <a:rPr lang="en-US" sz="1462" b="0" i="0" kern="1200">
                          <a:solidFill>
                            <a:schemeClr val="dk1"/>
                          </a:solidFill>
                          <a:effectLst/>
                          <a:latin typeface="+mn-lt"/>
                          <a:ea typeface="+mn-ea"/>
                          <a:cs typeface="+mn-cs"/>
                        </a:rPr>
                        <a:t>Be physically active every day for at least 3 hours spread through day, in and outdoors. </a:t>
                      </a:r>
                    </a:p>
                    <a:p>
                      <a:pPr marL="285750" indent="-285750">
                        <a:buFont typeface="Arial" panose="020B0604020202020204" pitchFamily="34" charset="0"/>
                        <a:buChar char="•"/>
                      </a:pPr>
                      <a:r>
                        <a:rPr lang="en-US" sz="1462" b="0" i="0" kern="1200">
                          <a:solidFill>
                            <a:schemeClr val="dk1"/>
                          </a:solidFill>
                          <a:effectLst/>
                          <a:latin typeface="+mn-lt"/>
                          <a:ea typeface="+mn-ea"/>
                          <a:cs typeface="+mn-cs"/>
                        </a:rPr>
                        <a:t>The 180 minutes can include light activity such as standing up, moving around, rolling and playing, as well as more energetic activity like skipping, hopping, running and jumping.</a:t>
                      </a:r>
                    </a:p>
                  </a:txBody>
                  <a:tcPr/>
                </a:tc>
                <a:extLst>
                  <a:ext uri="{0D108BD9-81ED-4DB2-BD59-A6C34878D82A}">
                    <a16:rowId xmlns:a16="http://schemas.microsoft.com/office/drawing/2014/main" val="145886782"/>
                  </a:ext>
                </a:extLst>
              </a:tr>
              <a:tr h="1057919">
                <a:tc>
                  <a:txBody>
                    <a:bodyPr/>
                    <a:lstStyle/>
                    <a:p>
                      <a:r>
                        <a:rPr lang="en-US"/>
                        <a:t>5-18</a:t>
                      </a:r>
                      <a:endParaRPr lang="en-GB"/>
                    </a:p>
                  </a:txBody>
                  <a:tcPr/>
                </a:tc>
                <a:tc>
                  <a:txBody>
                    <a:bodyPr/>
                    <a:lstStyle/>
                    <a:p>
                      <a:pPr marL="285750" indent="-285750">
                        <a:buFont typeface="Arial" panose="020B0604020202020204" pitchFamily="34" charset="0"/>
                        <a:buChar char="•"/>
                      </a:pPr>
                      <a:r>
                        <a:rPr lang="en-US" sz="1462" b="0" i="0" kern="1200">
                          <a:solidFill>
                            <a:schemeClr val="dk1"/>
                          </a:solidFill>
                          <a:effectLst/>
                          <a:latin typeface="+mn-lt"/>
                          <a:ea typeface="+mn-ea"/>
                          <a:cs typeface="+mn-cs"/>
                        </a:rPr>
                        <a:t>At least 60 minutes of physical activity every day</a:t>
                      </a:r>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62" b="0" i="0" kern="1200">
                          <a:solidFill>
                            <a:schemeClr val="dk1"/>
                          </a:solidFill>
                          <a:effectLst/>
                          <a:latin typeface="+mn-lt"/>
                          <a:ea typeface="+mn-ea"/>
                          <a:cs typeface="+mn-cs"/>
                        </a:rPr>
                        <a:t>Include moderate and vigorous activity </a:t>
                      </a:r>
                    </a:p>
                    <a:p>
                      <a:pPr marL="285750" indent="-285750">
                        <a:buFont typeface="Arial" panose="020B0604020202020204" pitchFamily="34" charset="0"/>
                        <a:buChar char="•"/>
                      </a:pPr>
                      <a:r>
                        <a:rPr lang="en-US" sz="1462" b="0" i="0" kern="1200">
                          <a:solidFill>
                            <a:schemeClr val="dk1"/>
                          </a:solidFill>
                          <a:effectLst/>
                          <a:latin typeface="+mn-lt"/>
                          <a:ea typeface="+mn-ea"/>
                          <a:cs typeface="+mn-cs"/>
                        </a:rPr>
                        <a:t>Reduce the time spent being sedentary</a:t>
                      </a:r>
                    </a:p>
                    <a:p>
                      <a:pPr marL="285750" indent="-285750">
                        <a:buFont typeface="Arial" panose="020B0604020202020204" pitchFamily="34" charset="0"/>
                        <a:buChar char="•"/>
                      </a:pPr>
                      <a:r>
                        <a:rPr lang="en-US" sz="1462" b="0" i="0" kern="1200">
                          <a:solidFill>
                            <a:schemeClr val="dk1"/>
                          </a:solidFill>
                          <a:effectLst/>
                          <a:latin typeface="+mn-lt"/>
                          <a:ea typeface="+mn-ea"/>
                          <a:cs typeface="+mn-cs"/>
                        </a:rPr>
                        <a:t>Walk or cycle whenever possible</a:t>
                      </a:r>
                      <a:endParaRPr lang="en-GB"/>
                    </a:p>
                  </a:txBody>
                  <a:tcPr/>
                </a:tc>
                <a:extLst>
                  <a:ext uri="{0D108BD9-81ED-4DB2-BD59-A6C34878D82A}">
                    <a16:rowId xmlns:a16="http://schemas.microsoft.com/office/drawing/2014/main" val="182049142"/>
                  </a:ext>
                </a:extLst>
              </a:tr>
              <a:tr h="1057919">
                <a:tc>
                  <a:txBody>
                    <a:bodyPr/>
                    <a:lstStyle/>
                    <a:p>
                      <a:r>
                        <a:rPr lang="en-US"/>
                        <a:t>19-64</a:t>
                      </a:r>
                      <a:endParaRPr lang="en-GB"/>
                    </a:p>
                  </a:txBody>
                  <a:tcPr/>
                </a:tc>
                <a:tc>
                  <a:txBody>
                    <a:bodyPr/>
                    <a:lstStyle/>
                    <a:p>
                      <a:pPr marL="285750" indent="-285750">
                        <a:buFont typeface="Arial" panose="020B0604020202020204" pitchFamily="34" charset="0"/>
                        <a:buChar char="•"/>
                      </a:pPr>
                      <a:r>
                        <a:rPr lang="en-US" sz="1462" b="0" i="0" kern="1200">
                          <a:solidFill>
                            <a:schemeClr val="dk1"/>
                          </a:solidFill>
                          <a:effectLst/>
                          <a:latin typeface="+mn-lt"/>
                          <a:ea typeface="+mn-ea"/>
                          <a:cs typeface="+mn-cs"/>
                        </a:rPr>
                        <a:t>At least 150 minutes of moderate aerobic activity e.g. cycling or brisk walking per week  </a:t>
                      </a:r>
                    </a:p>
                    <a:p>
                      <a:pPr marL="285750" indent="-285750">
                        <a:buFont typeface="Arial" panose="020B0604020202020204" pitchFamily="34" charset="0"/>
                        <a:buChar char="•"/>
                      </a:pPr>
                      <a:r>
                        <a:rPr lang="en-US" sz="1462" b="1" i="0" kern="1200">
                          <a:solidFill>
                            <a:schemeClr val="dk1"/>
                          </a:solidFill>
                          <a:effectLst/>
                          <a:latin typeface="+mn-lt"/>
                          <a:ea typeface="+mn-ea"/>
                          <a:cs typeface="+mn-cs"/>
                        </a:rPr>
                        <a:t>AND </a:t>
                      </a:r>
                      <a:r>
                        <a:rPr lang="en-US" sz="1462" b="0" i="0" kern="1200">
                          <a:solidFill>
                            <a:schemeClr val="dk1"/>
                          </a:solidFill>
                          <a:effectLst/>
                          <a:latin typeface="+mn-lt"/>
                          <a:ea typeface="+mn-ea"/>
                          <a:cs typeface="+mn-cs"/>
                        </a:rPr>
                        <a:t>Strength exercises on 2 or more days a week that work all the major muscles</a:t>
                      </a:r>
                    </a:p>
                  </a:txBody>
                  <a:tcPr/>
                </a:tc>
                <a:extLst>
                  <a:ext uri="{0D108BD9-81ED-4DB2-BD59-A6C34878D82A}">
                    <a16:rowId xmlns:a16="http://schemas.microsoft.com/office/drawing/2014/main" val="2351178523"/>
                  </a:ext>
                </a:extLst>
              </a:tr>
            </a:tbl>
          </a:graphicData>
        </a:graphic>
      </p:graphicFrame>
      <p:sp>
        <p:nvSpPr>
          <p:cNvPr id="6" name="Title 5">
            <a:extLst>
              <a:ext uri="{FF2B5EF4-FFF2-40B4-BE49-F238E27FC236}">
                <a16:creationId xmlns:a16="http://schemas.microsoft.com/office/drawing/2014/main" id="{632F432F-BB32-4521-BA52-E692F756AB09}"/>
              </a:ext>
            </a:extLst>
          </p:cNvPr>
          <p:cNvSpPr>
            <a:spLocks noGrp="1"/>
          </p:cNvSpPr>
          <p:nvPr>
            <p:ph type="title"/>
          </p:nvPr>
        </p:nvSpPr>
        <p:spPr>
          <a:xfrm>
            <a:off x="409500" y="107999"/>
            <a:ext cx="9087000" cy="818757"/>
          </a:xfrm>
        </p:spPr>
        <p:txBody>
          <a:bodyPr/>
          <a:lstStyle/>
          <a:p>
            <a:r>
              <a:rPr lang="en-US"/>
              <a:t>World Health </a:t>
            </a:r>
            <a:r>
              <a:rPr lang="en-US" err="1"/>
              <a:t>Organisation</a:t>
            </a:r>
            <a:br>
              <a:rPr lang="en-US"/>
            </a:br>
            <a:r>
              <a:rPr lang="en-US"/>
              <a:t>Recommendations for activity duration per age</a:t>
            </a:r>
            <a:endParaRPr lang="en-GB"/>
          </a:p>
        </p:txBody>
      </p:sp>
    </p:spTree>
    <p:extLst>
      <p:ext uri="{BB962C8B-B14F-4D97-AF65-F5344CB8AC3E}">
        <p14:creationId xmlns:p14="http://schemas.microsoft.com/office/powerpoint/2010/main" val="6039089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E2AD-3A3D-434D-ACE1-408634A21DD2}"/>
              </a:ext>
            </a:extLst>
          </p:cNvPr>
          <p:cNvSpPr>
            <a:spLocks noGrp="1"/>
          </p:cNvSpPr>
          <p:nvPr>
            <p:ph type="title"/>
          </p:nvPr>
        </p:nvSpPr>
        <p:spPr/>
        <p:txBody>
          <a:bodyPr/>
          <a:lstStyle/>
          <a:p>
            <a:r>
              <a:rPr lang="en-US"/>
              <a:t>Video documentaries on Healthy Living with Dr </a:t>
            </a:r>
            <a:r>
              <a:rPr lang="en-US" err="1"/>
              <a:t>Rangan</a:t>
            </a:r>
            <a:r>
              <a:rPr lang="en-US"/>
              <a:t> Chatterjee</a:t>
            </a:r>
            <a:endParaRPr lang="en-GB"/>
          </a:p>
        </p:txBody>
      </p:sp>
    </p:spTree>
    <p:extLst>
      <p:ext uri="{BB962C8B-B14F-4D97-AF65-F5344CB8AC3E}">
        <p14:creationId xmlns:p14="http://schemas.microsoft.com/office/powerpoint/2010/main" val="22092719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6882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E22DCC-D2A6-469D-B4AC-7ED86CFB4E31}"/>
              </a:ext>
            </a:extLst>
          </p:cNvPr>
          <p:cNvSpPr>
            <a:spLocks noGrp="1"/>
          </p:cNvSpPr>
          <p:nvPr>
            <p:ph type="body" sz="quarter" idx="16"/>
          </p:nvPr>
        </p:nvSpPr>
        <p:spPr>
          <a:xfrm>
            <a:off x="6146950" y="1044000"/>
            <a:ext cx="3349553" cy="4752000"/>
          </a:xfrm>
        </p:spPr>
        <p:txBody>
          <a:bodyPr/>
          <a:lstStyle/>
          <a:p>
            <a:r>
              <a:rPr lang="en-US" b="1"/>
              <a:t>Part 1:</a:t>
            </a:r>
          </a:p>
          <a:p>
            <a:pPr marL="18916" indent="0">
              <a:buNone/>
            </a:pPr>
            <a:r>
              <a:rPr lang="en-US"/>
              <a:t>Dr Chatterjee in a family kitchen and garden exploring key points about the impact of food and exercise on our brain and body</a:t>
            </a:r>
          </a:p>
          <a:p>
            <a:r>
              <a:rPr lang="en-US" b="1"/>
              <a:t>Part 2:</a:t>
            </a:r>
          </a:p>
          <a:p>
            <a:pPr marL="18916" indent="0">
              <a:buNone/>
            </a:pPr>
            <a:r>
              <a:rPr lang="en-US"/>
              <a:t>Dr Chatterjee narrates a documentary video of Cognita students sharing cultural lifestyle tips</a:t>
            </a:r>
          </a:p>
          <a:p>
            <a:pPr marL="18916" indent="0">
              <a:buNone/>
            </a:pPr>
            <a:endParaRPr lang="en-GB"/>
          </a:p>
        </p:txBody>
      </p:sp>
      <p:sp>
        <p:nvSpPr>
          <p:cNvPr id="4" name="Title 3">
            <a:extLst>
              <a:ext uri="{FF2B5EF4-FFF2-40B4-BE49-F238E27FC236}">
                <a16:creationId xmlns:a16="http://schemas.microsoft.com/office/drawing/2014/main" id="{7818296A-DA15-4AE6-B7D1-C2A65E42152B}"/>
              </a:ext>
            </a:extLst>
          </p:cNvPr>
          <p:cNvSpPr>
            <a:spLocks noGrp="1"/>
          </p:cNvSpPr>
          <p:nvPr>
            <p:ph type="title"/>
          </p:nvPr>
        </p:nvSpPr>
        <p:spPr/>
        <p:txBody>
          <a:bodyPr/>
          <a:lstStyle/>
          <a:p>
            <a:r>
              <a:rPr lang="en-US"/>
              <a:t>Structure of Healthy Living Videos</a:t>
            </a:r>
            <a:endParaRPr lang="en-GB"/>
          </a:p>
        </p:txBody>
      </p:sp>
      <p:pic>
        <p:nvPicPr>
          <p:cNvPr id="1026" name="Picture 5" descr="image001">
            <a:extLst>
              <a:ext uri="{FF2B5EF4-FFF2-40B4-BE49-F238E27FC236}">
                <a16:creationId xmlns:a16="http://schemas.microsoft.com/office/drawing/2014/main" id="{DAEDD611-42E8-44E3-8A7A-B67AD4F34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6"/>
          <a:stretch/>
        </p:blipFill>
        <p:spPr bwMode="auto">
          <a:xfrm>
            <a:off x="209990" y="1014218"/>
            <a:ext cx="5102304" cy="573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5112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3B276-186D-40AF-9FF1-404B334A20D9}"/>
              </a:ext>
            </a:extLst>
          </p:cNvPr>
          <p:cNvSpPr>
            <a:spLocks noGrp="1"/>
          </p:cNvSpPr>
          <p:nvPr>
            <p:ph sz="quarter" idx="18"/>
          </p:nvPr>
        </p:nvSpPr>
        <p:spPr/>
        <p:txBody>
          <a:bodyPr/>
          <a:lstStyle/>
          <a:p>
            <a:pPr marL="18916" indent="0" algn="ctr">
              <a:buNone/>
            </a:pPr>
            <a:endParaRPr lang="en-US"/>
          </a:p>
          <a:p>
            <a:pPr marL="18916" indent="0" algn="ctr">
              <a:buNone/>
            </a:pPr>
            <a:endParaRPr lang="en-US"/>
          </a:p>
          <a:p>
            <a:pPr marL="18415" indent="0">
              <a:buNone/>
            </a:pPr>
            <a:r>
              <a:rPr lang="en-US">
                <a:cs typeface="Tahoma"/>
              </a:rPr>
              <a:t>Dr </a:t>
            </a:r>
            <a:r>
              <a:rPr lang="en-US" err="1">
                <a:cs typeface="Tahoma"/>
              </a:rPr>
              <a:t>Rangan</a:t>
            </a:r>
            <a:r>
              <a:rPr lang="en-US">
                <a:cs typeface="Tahoma"/>
              </a:rPr>
              <a:t> Chatterjee is a pioneer in the emerging field of progressive medicine, a leading voice in the lifestyle medicine movement and is changing the way that we look at illness. He is known for finding the root cause of people’s problems by taking a broad approach to health, which was highlighted in BBC One’s </a:t>
            </a:r>
            <a:r>
              <a:rPr lang="en-US" i="1">
                <a:cs typeface="Tahoma"/>
              </a:rPr>
              <a:t>Breakfast</a:t>
            </a:r>
            <a:r>
              <a:rPr lang="en-US">
                <a:cs typeface="Tahoma"/>
              </a:rPr>
              <a:t>. He is a regular commentator on the BBC Radio and gave an inspirational </a:t>
            </a:r>
            <a:r>
              <a:rPr lang="en-US" err="1">
                <a:cs typeface="Tahoma"/>
              </a:rPr>
              <a:t>Tedx</a:t>
            </a:r>
            <a:r>
              <a:rPr lang="en-US">
                <a:cs typeface="Tahoma"/>
              </a:rPr>
              <a:t> talk on making diseases disappear - </a:t>
            </a:r>
            <a:r>
              <a:rPr lang="en-GB">
                <a:hlinkClick r:id="rId2"/>
              </a:rPr>
              <a:t>https://www.youtube.com/watch?v=gaY4m00wXpw</a:t>
            </a:r>
            <a:r>
              <a:rPr lang="en-GB"/>
              <a:t>.</a:t>
            </a:r>
          </a:p>
          <a:p>
            <a:pPr marL="18415" indent="0">
              <a:buNone/>
            </a:pPr>
            <a:endParaRPr lang="en-US">
              <a:cs typeface="Tahoma"/>
            </a:endParaRPr>
          </a:p>
          <a:p>
            <a:pPr marL="18916" indent="0">
              <a:buNone/>
            </a:pPr>
            <a:r>
              <a:rPr lang="en-US"/>
              <a:t>He is author of the podcast: Feel Better, Live More and international best seller ‘The 4 Pillar Plan’ which looks at the impact of relaxing, eating, moving and sleeping on improving length and health of life.</a:t>
            </a:r>
            <a:endParaRPr lang="en-GB"/>
          </a:p>
        </p:txBody>
      </p:sp>
      <p:sp>
        <p:nvSpPr>
          <p:cNvPr id="2" name="Title 1">
            <a:extLst>
              <a:ext uri="{FF2B5EF4-FFF2-40B4-BE49-F238E27FC236}">
                <a16:creationId xmlns:a16="http://schemas.microsoft.com/office/drawing/2014/main" id="{04619005-E0B6-4270-BA81-46A717986744}"/>
              </a:ext>
            </a:extLst>
          </p:cNvPr>
          <p:cNvSpPr>
            <a:spLocks noGrp="1"/>
          </p:cNvSpPr>
          <p:nvPr>
            <p:ph type="title"/>
          </p:nvPr>
        </p:nvSpPr>
        <p:spPr/>
        <p:txBody>
          <a:bodyPr/>
          <a:lstStyle/>
          <a:p>
            <a:r>
              <a:rPr lang="en-US"/>
              <a:t>Dr </a:t>
            </a:r>
            <a:r>
              <a:rPr lang="en-US" err="1"/>
              <a:t>Rangan</a:t>
            </a:r>
            <a:r>
              <a:rPr lang="en-US"/>
              <a:t> Chatterjee – Background </a:t>
            </a:r>
            <a:endParaRPr lang="en-GB"/>
          </a:p>
        </p:txBody>
      </p:sp>
    </p:spTree>
    <p:extLst>
      <p:ext uri="{BB962C8B-B14F-4D97-AF65-F5344CB8AC3E}">
        <p14:creationId xmlns:p14="http://schemas.microsoft.com/office/powerpoint/2010/main" val="40766559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231A44-1576-472D-B42B-142D7BB95819}"/>
              </a:ext>
            </a:extLst>
          </p:cNvPr>
          <p:cNvSpPr>
            <a:spLocks noGrp="1"/>
          </p:cNvSpPr>
          <p:nvPr>
            <p:ph sz="quarter" idx="18"/>
          </p:nvPr>
        </p:nvSpPr>
        <p:spPr>
          <a:xfrm>
            <a:off x="409500" y="1627120"/>
            <a:ext cx="9087000" cy="4752000"/>
          </a:xfrm>
        </p:spPr>
        <p:txBody>
          <a:bodyPr/>
          <a:lstStyle/>
          <a:p>
            <a:pPr marL="19050" indent="0" algn="ctr">
              <a:buNone/>
            </a:pPr>
            <a:r>
              <a:rPr lang="en-US" sz="2000" dirty="0">
                <a:ea typeface="+mn-lt"/>
                <a:cs typeface="+mn-lt"/>
              </a:rPr>
              <a:t>Healthy lifestyle tips video</a:t>
            </a:r>
            <a:endParaRPr lang="en-US" sz="2000"/>
          </a:p>
          <a:p>
            <a:pPr marL="19050" indent="0" algn="ctr">
              <a:buNone/>
            </a:pPr>
            <a:r>
              <a:rPr lang="en-US" sz="2000" dirty="0">
                <a:ea typeface="+mn-lt"/>
                <a:cs typeface="+mn-lt"/>
                <a:hlinkClick r:id="rId2"/>
              </a:rPr>
              <a:t>https://vimeo.com/357323577</a:t>
            </a:r>
            <a:endParaRPr lang="en-US" sz="2000" dirty="0">
              <a:ea typeface="+mn-lt"/>
              <a:cs typeface="+mn-lt"/>
            </a:endParaRPr>
          </a:p>
          <a:p>
            <a:pPr marL="19050" indent="0" algn="ctr">
              <a:buNone/>
            </a:pPr>
            <a:endParaRPr lang="en-US" sz="2000" dirty="0">
              <a:ea typeface="+mn-lt"/>
              <a:cs typeface="+mn-lt"/>
            </a:endParaRPr>
          </a:p>
          <a:p>
            <a:pPr marL="19050" indent="0" algn="ctr">
              <a:buNone/>
            </a:pPr>
            <a:r>
              <a:rPr lang="en-US" sz="2000">
                <a:ea typeface="+mn-lt"/>
                <a:cs typeface="+mn-lt"/>
              </a:rPr>
              <a:t>Healthy lifestyle day video</a:t>
            </a:r>
          </a:p>
          <a:p>
            <a:pPr marL="19050" indent="0" algn="ctr">
              <a:buNone/>
            </a:pPr>
            <a:r>
              <a:rPr lang="en-US" sz="2000" dirty="0">
                <a:ea typeface="+mn-lt"/>
                <a:cs typeface="+mn-lt"/>
                <a:hlinkClick r:id="rId3"/>
              </a:rPr>
              <a:t>https://vimeo.com/357323101</a:t>
            </a:r>
            <a:endParaRPr lang="en-US" sz="2000" dirty="0">
              <a:ea typeface="+mn-lt"/>
              <a:cs typeface="+mn-lt"/>
            </a:endParaRPr>
          </a:p>
          <a:p>
            <a:pPr marL="290195" indent="-271145" algn="ctr"/>
            <a:endParaRPr lang="en-US" dirty="0"/>
          </a:p>
        </p:txBody>
      </p:sp>
      <p:sp>
        <p:nvSpPr>
          <p:cNvPr id="3" name="Title 2">
            <a:extLst>
              <a:ext uri="{FF2B5EF4-FFF2-40B4-BE49-F238E27FC236}">
                <a16:creationId xmlns:a16="http://schemas.microsoft.com/office/drawing/2014/main" id="{63209734-571F-4D46-8CE9-208EB9F6C295}"/>
              </a:ext>
            </a:extLst>
          </p:cNvPr>
          <p:cNvSpPr>
            <a:spLocks noGrp="1"/>
          </p:cNvSpPr>
          <p:nvPr>
            <p:ph type="title"/>
          </p:nvPr>
        </p:nvSpPr>
        <p:spPr/>
        <p:txBody>
          <a:bodyPr/>
          <a:lstStyle/>
          <a:p>
            <a:r>
              <a:rPr lang="en-US"/>
              <a:t>Links to Dr Chatterjee videos</a:t>
            </a:r>
            <a:endParaRPr lang="en-GB"/>
          </a:p>
        </p:txBody>
      </p:sp>
    </p:spTree>
    <p:extLst>
      <p:ext uri="{BB962C8B-B14F-4D97-AF65-F5344CB8AC3E}">
        <p14:creationId xmlns:p14="http://schemas.microsoft.com/office/powerpoint/2010/main" val="37930245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3A26-5884-4D19-9544-C107CA004821}"/>
              </a:ext>
            </a:extLst>
          </p:cNvPr>
          <p:cNvSpPr>
            <a:spLocks noGrp="1"/>
          </p:cNvSpPr>
          <p:nvPr>
            <p:ph type="title"/>
          </p:nvPr>
        </p:nvSpPr>
        <p:spPr>
          <a:xfrm>
            <a:off x="1263439" y="1878227"/>
            <a:ext cx="7379122" cy="2751173"/>
          </a:xfrm>
        </p:spPr>
        <p:txBody>
          <a:bodyPr/>
          <a:lstStyle/>
          <a:p>
            <a:pPr marL="18916"/>
            <a:r>
              <a:rPr lang="en-US"/>
              <a:t>How schools can help increase physical activity levels in students</a:t>
            </a:r>
          </a:p>
        </p:txBody>
      </p:sp>
    </p:spTree>
    <p:extLst>
      <p:ext uri="{BB962C8B-B14F-4D97-AF65-F5344CB8AC3E}">
        <p14:creationId xmlns:p14="http://schemas.microsoft.com/office/powerpoint/2010/main" val="42246403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D70BB-AD4B-4F2B-BC0A-D5ADC0D566B1}"/>
              </a:ext>
            </a:extLst>
          </p:cNvPr>
          <p:cNvSpPr>
            <a:spLocks noGrp="1"/>
          </p:cNvSpPr>
          <p:nvPr>
            <p:ph type="title"/>
          </p:nvPr>
        </p:nvSpPr>
        <p:spPr/>
        <p:txBody>
          <a:bodyPr/>
          <a:lstStyle/>
          <a:p>
            <a:pPr algn="ctr"/>
            <a:r>
              <a:rPr lang="en-US"/>
              <a:t>Key opportunities for promotion of physical activity before, during and after school day </a:t>
            </a:r>
            <a:endParaRPr lang="en-GB"/>
          </a:p>
        </p:txBody>
      </p:sp>
      <p:graphicFrame>
        <p:nvGraphicFramePr>
          <p:cNvPr id="7" name="Content Placeholder 6">
            <a:extLst>
              <a:ext uri="{FF2B5EF4-FFF2-40B4-BE49-F238E27FC236}">
                <a16:creationId xmlns:a16="http://schemas.microsoft.com/office/drawing/2014/main" id="{7426620B-A5B0-4C33-A2E9-CEA36CF7FBDB}"/>
              </a:ext>
            </a:extLst>
          </p:cNvPr>
          <p:cNvGraphicFramePr>
            <a:graphicFrameLocks noGrp="1"/>
          </p:cNvGraphicFramePr>
          <p:nvPr>
            <p:ph sz="quarter" idx="18"/>
            <p:extLst>
              <p:ext uri="{D42A27DB-BD31-4B8C-83A1-F6EECF244321}">
                <p14:modId xmlns:p14="http://schemas.microsoft.com/office/powerpoint/2010/main" val="493178585"/>
              </p:ext>
            </p:extLst>
          </p:nvPr>
        </p:nvGraphicFramePr>
        <p:xfrm>
          <a:off x="111212" y="1037968"/>
          <a:ext cx="9675340" cy="4773043"/>
        </p:xfrm>
        <a:graphic>
          <a:graphicData uri="http://schemas.openxmlformats.org/drawingml/2006/table">
            <a:tbl>
              <a:tblPr firstRow="1" bandRow="1">
                <a:tableStyleId>{00A15C55-8517-42AA-B614-E9B94910E393}</a:tableStyleId>
              </a:tblPr>
              <a:tblGrid>
                <a:gridCol w="4260953">
                  <a:extLst>
                    <a:ext uri="{9D8B030D-6E8A-4147-A177-3AD203B41FA5}">
                      <a16:colId xmlns:a16="http://schemas.microsoft.com/office/drawing/2014/main" val="2015898717"/>
                    </a:ext>
                  </a:extLst>
                </a:gridCol>
                <a:gridCol w="5414387">
                  <a:extLst>
                    <a:ext uri="{9D8B030D-6E8A-4147-A177-3AD203B41FA5}">
                      <a16:colId xmlns:a16="http://schemas.microsoft.com/office/drawing/2014/main" val="934390668"/>
                    </a:ext>
                  </a:extLst>
                </a:gridCol>
              </a:tblGrid>
              <a:tr h="362194">
                <a:tc>
                  <a:txBody>
                    <a:bodyPr/>
                    <a:lstStyle/>
                    <a:p>
                      <a:r>
                        <a:rPr lang="en-US"/>
                        <a:t>Type of Activity </a:t>
                      </a:r>
                      <a:endParaRPr lang="en-GB"/>
                    </a:p>
                  </a:txBody>
                  <a:tcPr/>
                </a:tc>
                <a:tc>
                  <a:txBody>
                    <a:bodyPr/>
                    <a:lstStyle/>
                    <a:p>
                      <a:r>
                        <a:rPr lang="en-US"/>
                        <a:t>Self–assessment – potential questions to ask</a:t>
                      </a:r>
                      <a:endParaRPr lang="en-GB"/>
                    </a:p>
                  </a:txBody>
                  <a:tcPr/>
                </a:tc>
                <a:extLst>
                  <a:ext uri="{0D108BD9-81ED-4DB2-BD59-A6C34878D82A}">
                    <a16:rowId xmlns:a16="http://schemas.microsoft.com/office/drawing/2014/main" val="1664803425"/>
                  </a:ext>
                </a:extLst>
              </a:tr>
              <a:tr h="362194">
                <a:tc>
                  <a:txBody>
                    <a:bodyPr/>
                    <a:lstStyle/>
                    <a:p>
                      <a:r>
                        <a:rPr lang="en-US" b="1"/>
                        <a:t>Physical Education lessons</a:t>
                      </a:r>
                      <a:endParaRPr lang="en-GB" b="1"/>
                    </a:p>
                  </a:txBody>
                  <a:tcPr/>
                </a:tc>
                <a:tc>
                  <a:txBody>
                    <a:bodyPr/>
                    <a:lstStyle/>
                    <a:p>
                      <a:pPr marL="285750" indent="-285750">
                        <a:buFont typeface="Arial" panose="020B0604020202020204" pitchFamily="34" charset="0"/>
                        <a:buChar char="•"/>
                      </a:pPr>
                      <a:r>
                        <a:rPr lang="en-US"/>
                        <a:t>Number/length/variety of lessons and staffing?</a:t>
                      </a:r>
                    </a:p>
                  </a:txBody>
                  <a:tcPr/>
                </a:tc>
                <a:extLst>
                  <a:ext uri="{0D108BD9-81ED-4DB2-BD59-A6C34878D82A}">
                    <a16:rowId xmlns:a16="http://schemas.microsoft.com/office/drawing/2014/main" val="952387130"/>
                  </a:ext>
                </a:extLst>
              </a:tr>
              <a:tr h="857276">
                <a:tc>
                  <a:txBody>
                    <a:bodyPr/>
                    <a:lstStyle/>
                    <a:p>
                      <a:r>
                        <a:rPr lang="en-US" b="1"/>
                        <a:t>Active travel to school - </a:t>
                      </a:r>
                      <a:r>
                        <a:rPr lang="en-US"/>
                        <a:t>The National Institute for Health and Clinical Excellence recommends a daily walking distance of 2 miles for all students</a:t>
                      </a:r>
                      <a:endParaRPr lang="en-GB" b="1"/>
                    </a:p>
                  </a:txBody>
                  <a:tcPr/>
                </a:tc>
                <a:tc>
                  <a:txBody>
                    <a:bodyPr/>
                    <a:lstStyle/>
                    <a:p>
                      <a:pPr marL="285750" indent="-285750">
                        <a:buFont typeface="Arial" panose="020B0604020202020204" pitchFamily="34" charset="0"/>
                        <a:buChar char="•"/>
                      </a:pPr>
                      <a:r>
                        <a:rPr lang="en-US"/>
                        <a:t>Number of pupils who travel to school by foot/bike per day</a:t>
                      </a:r>
                    </a:p>
                    <a:p>
                      <a:pPr marL="285750" indent="-285750">
                        <a:buFont typeface="Arial" panose="020B0604020202020204" pitchFamily="34" charset="0"/>
                        <a:buChar char="•"/>
                      </a:pPr>
                      <a:r>
                        <a:rPr lang="en-US"/>
                        <a:t>Support ad provision offered – e.g. place to lock bikes, breakfast</a:t>
                      </a:r>
                    </a:p>
                  </a:txBody>
                  <a:tcPr/>
                </a:tc>
                <a:extLst>
                  <a:ext uri="{0D108BD9-81ED-4DB2-BD59-A6C34878D82A}">
                    <a16:rowId xmlns:a16="http://schemas.microsoft.com/office/drawing/2014/main" val="68511611"/>
                  </a:ext>
                </a:extLst>
              </a:tr>
              <a:tr h="989042">
                <a:tc>
                  <a:txBody>
                    <a:bodyPr/>
                    <a:lstStyle/>
                    <a:p>
                      <a:r>
                        <a:rPr lang="en-US" b="1"/>
                        <a:t>Active breaks during school lessons</a:t>
                      </a:r>
                      <a:endParaRPr lang="en-GB" b="1"/>
                    </a:p>
                  </a:txBody>
                  <a:tcPr/>
                </a:tc>
                <a:tc>
                  <a:txBody>
                    <a:bodyPr/>
                    <a:lstStyle/>
                    <a:p>
                      <a:pPr marL="285750" indent="-285750">
                        <a:buFont typeface="Arial" panose="020B0604020202020204" pitchFamily="34" charset="0"/>
                        <a:buChar char="•"/>
                      </a:pPr>
                      <a:r>
                        <a:rPr lang="en-US"/>
                        <a:t>Could structured physical activity sessions during lessons to break up long sitting periods be included in lessons?</a:t>
                      </a:r>
                    </a:p>
                    <a:p>
                      <a:pPr marL="285750" indent="-285750">
                        <a:buFont typeface="Arial" panose="020B0604020202020204" pitchFamily="34" charset="0"/>
                        <a:buChar char="•"/>
                      </a:pPr>
                      <a:r>
                        <a:rPr lang="en-US"/>
                        <a:t>Could lessons include movement snacking? </a:t>
                      </a:r>
                      <a:r>
                        <a:rPr lang="en-GB">
                          <a:hlinkClick r:id="rId2"/>
                        </a:rPr>
                        <a:t>https://drchatterjee.com/5min-kitchen-workout/</a:t>
                      </a:r>
                      <a:r>
                        <a:rPr lang="en-US"/>
                        <a:t> [7.45 mins]</a:t>
                      </a:r>
                    </a:p>
                  </a:txBody>
                  <a:tcPr/>
                </a:tc>
                <a:extLst>
                  <a:ext uri="{0D108BD9-81ED-4DB2-BD59-A6C34878D82A}">
                    <a16:rowId xmlns:a16="http://schemas.microsoft.com/office/drawing/2014/main" val="1450657679"/>
                  </a:ext>
                </a:extLst>
              </a:tr>
              <a:tr h="1437549">
                <a:tc>
                  <a:txBody>
                    <a:bodyPr/>
                    <a:lstStyle/>
                    <a:p>
                      <a:r>
                        <a:rPr lang="en-US" b="1"/>
                        <a:t>Active breaks between school lessons</a:t>
                      </a:r>
                      <a:endParaRPr lang="en-GB" b="1"/>
                    </a:p>
                  </a:txBody>
                  <a:tcPr/>
                </a:tc>
                <a:tc>
                  <a:txBody>
                    <a:bodyPr/>
                    <a:lstStyle/>
                    <a:p>
                      <a:pPr marL="285750" indent="-285750">
                        <a:buFont typeface="Arial" panose="020B0604020202020204" pitchFamily="34" charset="0"/>
                        <a:buChar char="•"/>
                      </a:pPr>
                      <a:r>
                        <a:rPr lang="en-US"/>
                        <a:t>Are there opportunities for students to move in between lessons? </a:t>
                      </a:r>
                    </a:p>
                    <a:p>
                      <a:pPr marL="285750" indent="-285750">
                        <a:buFont typeface="Arial" panose="020B0604020202020204" pitchFamily="34" charset="0"/>
                        <a:buChar char="•"/>
                      </a:pPr>
                      <a:r>
                        <a:rPr lang="en-US"/>
                        <a:t>Could movement breaks and walking routes be put around the school?</a:t>
                      </a:r>
                    </a:p>
                    <a:p>
                      <a:pPr marL="285750" indent="-285750">
                        <a:buFont typeface="Arial" panose="020B0604020202020204" pitchFamily="34" charset="0"/>
                        <a:buChar char="•"/>
                      </a:pPr>
                      <a:r>
                        <a:rPr lang="en-US"/>
                        <a:t>Could lessons be timetabled to offer opportunity to stretch legs and body between lessons?</a:t>
                      </a:r>
                    </a:p>
                  </a:txBody>
                  <a:tcPr/>
                </a:tc>
                <a:extLst>
                  <a:ext uri="{0D108BD9-81ED-4DB2-BD59-A6C34878D82A}">
                    <a16:rowId xmlns:a16="http://schemas.microsoft.com/office/drawing/2014/main" val="2806116940"/>
                  </a:ext>
                </a:extLst>
              </a:tr>
              <a:tr h="764788">
                <a:tc>
                  <a:txBody>
                    <a:bodyPr/>
                    <a:lstStyle/>
                    <a:p>
                      <a:r>
                        <a:rPr lang="en-US" b="1"/>
                        <a:t>After-school health enhancing physical activity promotion </a:t>
                      </a:r>
                      <a:r>
                        <a:rPr lang="en-US" b="1" err="1"/>
                        <a:t>programmes</a:t>
                      </a:r>
                      <a:endParaRPr lang="en-GB" b="1"/>
                    </a:p>
                  </a:txBody>
                  <a:tcPr/>
                </a:tc>
                <a:tc>
                  <a:txBody>
                    <a:bodyPr/>
                    <a:lstStyle/>
                    <a:p>
                      <a:pPr marL="285750" indent="-285750">
                        <a:buFont typeface="Arial" panose="020B0604020202020204" pitchFamily="34" charset="0"/>
                        <a:buChar char="•"/>
                      </a:pPr>
                      <a:r>
                        <a:rPr lang="en-US"/>
                        <a:t>Does provision (depth and breadth) support need and student views?</a:t>
                      </a:r>
                    </a:p>
                    <a:p>
                      <a:pPr marL="285750" indent="-285750">
                        <a:buFont typeface="Arial" panose="020B0604020202020204" pitchFamily="34" charset="0"/>
                        <a:buChar char="•"/>
                      </a:pPr>
                      <a:r>
                        <a:rPr lang="en-US"/>
                        <a:t>Is uptake higher than retention?</a:t>
                      </a:r>
                      <a:endParaRPr lang="en-GB"/>
                    </a:p>
                  </a:txBody>
                  <a:tcPr/>
                </a:tc>
                <a:extLst>
                  <a:ext uri="{0D108BD9-81ED-4DB2-BD59-A6C34878D82A}">
                    <a16:rowId xmlns:a16="http://schemas.microsoft.com/office/drawing/2014/main" val="231701954"/>
                  </a:ext>
                </a:extLst>
              </a:tr>
            </a:tbl>
          </a:graphicData>
        </a:graphic>
      </p:graphicFrame>
    </p:spTree>
    <p:extLst>
      <p:ext uri="{BB962C8B-B14F-4D97-AF65-F5344CB8AC3E}">
        <p14:creationId xmlns:p14="http://schemas.microsoft.com/office/powerpoint/2010/main" val="34520744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4D35B9B-F200-4096-9981-7B37EBBACAA7}"/>
              </a:ext>
            </a:extLst>
          </p:cNvPr>
          <p:cNvGraphicFramePr>
            <a:graphicFrameLocks noGrp="1"/>
          </p:cNvGraphicFramePr>
          <p:nvPr>
            <p:ph sz="quarter" idx="18"/>
            <p:extLst>
              <p:ext uri="{D42A27DB-BD31-4B8C-83A1-F6EECF244321}">
                <p14:modId xmlns:p14="http://schemas.microsoft.com/office/powerpoint/2010/main" val="1320255708"/>
              </p:ext>
            </p:extLst>
          </p:nvPr>
        </p:nvGraphicFramePr>
        <p:xfrm>
          <a:off x="409575" y="1044575"/>
          <a:ext cx="9086850" cy="4754880"/>
        </p:xfrm>
        <a:graphic>
          <a:graphicData uri="http://schemas.openxmlformats.org/drawingml/2006/table">
            <a:tbl>
              <a:tblPr firstRow="1" bandRow="1">
                <a:tableStyleId>{00A15C55-8517-42AA-B614-E9B94910E393}</a:tableStyleId>
              </a:tblPr>
              <a:tblGrid>
                <a:gridCol w="9086850">
                  <a:extLst>
                    <a:ext uri="{9D8B030D-6E8A-4147-A177-3AD203B41FA5}">
                      <a16:colId xmlns:a16="http://schemas.microsoft.com/office/drawing/2014/main" val="3683018776"/>
                    </a:ext>
                  </a:extLst>
                </a:gridCol>
              </a:tblGrid>
              <a:tr h="370840">
                <a:tc>
                  <a:txBody>
                    <a:bodyPr/>
                    <a:lstStyle/>
                    <a:p>
                      <a:endParaRPr lang="en-GB"/>
                    </a:p>
                  </a:txBody>
                  <a:tcPr/>
                </a:tc>
                <a:extLst>
                  <a:ext uri="{0D108BD9-81ED-4DB2-BD59-A6C34878D82A}">
                    <a16:rowId xmlns:a16="http://schemas.microsoft.com/office/drawing/2014/main" val="1870275407"/>
                  </a:ext>
                </a:extLst>
              </a:tr>
              <a:tr h="160244">
                <a:tc>
                  <a:txBody>
                    <a:bodyPr/>
                    <a:lstStyle/>
                    <a:p>
                      <a:pPr marL="285750" marR="0" lvl="0" indent="-285750" algn="l" defTabSz="7429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50" b="0" i="0" kern="1200">
                          <a:solidFill>
                            <a:schemeClr val="dk1"/>
                          </a:solidFill>
                          <a:effectLst/>
                          <a:latin typeface="+mn-lt"/>
                          <a:ea typeface="+mn-ea"/>
                          <a:cs typeface="+mn-cs"/>
                        </a:rPr>
                        <a:t>Promote Active Travel Ambassadors who are tasked to create active travel webpage(s) for the school's website</a:t>
                      </a:r>
                    </a:p>
                  </a:txBody>
                  <a:tcPr/>
                </a:tc>
                <a:extLst>
                  <a:ext uri="{0D108BD9-81ED-4DB2-BD59-A6C34878D82A}">
                    <a16:rowId xmlns:a16="http://schemas.microsoft.com/office/drawing/2014/main" val="1711444090"/>
                  </a:ext>
                </a:extLst>
              </a:tr>
              <a:tr h="302383">
                <a:tc>
                  <a:txBody>
                    <a:bodyPr/>
                    <a:lstStyle/>
                    <a:p>
                      <a:pPr marL="285750" marR="0" lvl="0" indent="-285750" algn="l" defTabSz="7429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50" b="0" i="0" kern="1200" err="1">
                          <a:solidFill>
                            <a:schemeClr val="dk1"/>
                          </a:solidFill>
                          <a:effectLst/>
                          <a:latin typeface="+mn-lt"/>
                          <a:ea typeface="+mn-ea"/>
                          <a:cs typeface="+mn-cs"/>
                        </a:rPr>
                        <a:t>iSpy</a:t>
                      </a:r>
                      <a:r>
                        <a:rPr lang="en-US" sz="1450" b="0" i="0" kern="1200">
                          <a:solidFill>
                            <a:schemeClr val="dk1"/>
                          </a:solidFill>
                          <a:effectLst/>
                          <a:latin typeface="+mn-lt"/>
                          <a:ea typeface="+mn-ea"/>
                          <a:cs typeface="+mn-cs"/>
                        </a:rPr>
                        <a:t> – students spot things on their school journey. Could use A to Z where pupils are challenged to find something for each letter</a:t>
                      </a:r>
                    </a:p>
                  </a:txBody>
                  <a:tcPr/>
                </a:tc>
                <a:extLst>
                  <a:ext uri="{0D108BD9-81ED-4DB2-BD59-A6C34878D82A}">
                    <a16:rowId xmlns:a16="http://schemas.microsoft.com/office/drawing/2014/main" val="1982959551"/>
                  </a:ext>
                </a:extLst>
              </a:tr>
              <a:tr h="370840">
                <a:tc>
                  <a:txBody>
                    <a:bodyPr/>
                    <a:lstStyle/>
                    <a:p>
                      <a:pPr marL="285750" indent="-285750">
                        <a:buFont typeface="Wingdings" panose="05000000000000000000" pitchFamily="2" charset="2"/>
                        <a:buChar char="ü"/>
                      </a:pPr>
                      <a:r>
                        <a:rPr lang="en-US" sz="1450" b="0" i="0" kern="1200">
                          <a:solidFill>
                            <a:schemeClr val="dk1"/>
                          </a:solidFill>
                          <a:effectLst/>
                          <a:latin typeface="+mn-lt"/>
                          <a:ea typeface="+mn-ea"/>
                          <a:cs typeface="+mn-cs"/>
                        </a:rPr>
                        <a:t>Hold an active travel week, which could include incentives and challenges to encourage participation</a:t>
                      </a:r>
                      <a:endParaRPr lang="en-GB" sz="1450"/>
                    </a:p>
                  </a:txBody>
                  <a:tcPr/>
                </a:tc>
                <a:extLst>
                  <a:ext uri="{0D108BD9-81ED-4DB2-BD59-A6C34878D82A}">
                    <a16:rowId xmlns:a16="http://schemas.microsoft.com/office/drawing/2014/main" val="327353153"/>
                  </a:ext>
                </a:extLst>
              </a:tr>
              <a:tr h="370840">
                <a:tc>
                  <a:txBody>
                    <a:bodyPr/>
                    <a:lstStyle/>
                    <a:p>
                      <a:pPr marL="285750" marR="0" lvl="0" indent="-285750" algn="l" rtl="0" eaLnBrk="1" fontAlgn="auto" latinLnBrk="0" hangingPunct="1">
                        <a:lnSpc>
                          <a:spcPct val="100000"/>
                        </a:lnSpc>
                        <a:spcBef>
                          <a:spcPts val="0"/>
                        </a:spcBef>
                        <a:spcAft>
                          <a:spcPts val="0"/>
                        </a:spcAft>
                        <a:buFont typeface="Wingdings" panose="05000000000000000000" pitchFamily="2" charset="2"/>
                        <a:buChar char="ü"/>
                      </a:pPr>
                      <a:r>
                        <a:rPr lang="en-US" sz="1450" b="0" i="0" kern="1200">
                          <a:solidFill>
                            <a:schemeClr val="dk1"/>
                          </a:solidFill>
                          <a:effectLst/>
                          <a:latin typeface="+mn-lt"/>
                          <a:ea typeface="+mn-ea"/>
                          <a:cs typeface="+mn-cs"/>
                        </a:rPr>
                        <a:t>Interclass competition – each class records the number of students actively traveling to school that day. The class with the highest % of active </a:t>
                      </a:r>
                      <a:r>
                        <a:rPr lang="en-US" sz="1450" b="0" i="0" kern="1200" err="1">
                          <a:solidFill>
                            <a:schemeClr val="dk1"/>
                          </a:solidFill>
                          <a:effectLst/>
                          <a:latin typeface="+mn-lt"/>
                          <a:ea typeface="+mn-ea"/>
                          <a:cs typeface="+mn-cs"/>
                        </a:rPr>
                        <a:t>travellers</a:t>
                      </a:r>
                      <a:r>
                        <a:rPr lang="en-US" sz="1450" b="0" i="0" kern="1200">
                          <a:solidFill>
                            <a:schemeClr val="dk1"/>
                          </a:solidFill>
                          <a:effectLst/>
                          <a:latin typeface="+mn-lt"/>
                          <a:ea typeface="+mn-ea"/>
                          <a:cs typeface="+mn-cs"/>
                        </a:rPr>
                        <a:t> wins a class prize </a:t>
                      </a:r>
                      <a:endParaRPr lang="en-US" sz="1462" b="0" i="0" kern="1200">
                        <a:solidFill>
                          <a:schemeClr val="dk1"/>
                        </a:solidFill>
                        <a:effectLst/>
                        <a:latin typeface="+mn-lt"/>
                        <a:ea typeface="+mn-ea"/>
                        <a:cs typeface="+mn-cs"/>
                      </a:endParaRPr>
                    </a:p>
                  </a:txBody>
                  <a:tcPr/>
                </a:tc>
                <a:extLst>
                  <a:ext uri="{0D108BD9-81ED-4DB2-BD59-A6C34878D82A}">
                    <a16:rowId xmlns:a16="http://schemas.microsoft.com/office/drawing/2014/main" val="3343520503"/>
                  </a:ext>
                </a:extLst>
              </a:tr>
              <a:tr h="370840">
                <a:tc>
                  <a:txBody>
                    <a:bodyPr/>
                    <a:lstStyle/>
                    <a:p>
                      <a:pPr marL="285750" marR="0" lvl="0" indent="-285750" algn="l" rtl="0" eaLnBrk="1" fontAlgn="auto" latinLnBrk="0" hangingPunct="1">
                        <a:lnSpc>
                          <a:spcPct val="100000"/>
                        </a:lnSpc>
                        <a:spcBef>
                          <a:spcPts val="0"/>
                        </a:spcBef>
                        <a:spcAft>
                          <a:spcPts val="0"/>
                        </a:spcAft>
                        <a:buFont typeface="Wingdings" panose="05000000000000000000" pitchFamily="2" charset="2"/>
                        <a:buChar char="ü"/>
                      </a:pPr>
                      <a:r>
                        <a:rPr lang="en-US" sz="1450" b="0" i="0" kern="1200">
                          <a:solidFill>
                            <a:schemeClr val="dk1"/>
                          </a:solidFill>
                          <a:effectLst/>
                          <a:latin typeface="+mn-lt"/>
                          <a:ea typeface="+mn-ea"/>
                          <a:cs typeface="+mn-cs"/>
                        </a:rPr>
                        <a:t>Ticket to ride – give raffle type ticket to all that travel actively, these are then put into a prize draw </a:t>
                      </a:r>
                      <a:endParaRPr lang="en-US" sz="1462" b="0" i="0" kern="1200">
                        <a:solidFill>
                          <a:schemeClr val="dk1"/>
                        </a:solidFill>
                        <a:effectLst/>
                        <a:latin typeface="+mn-lt"/>
                        <a:ea typeface="+mn-ea"/>
                        <a:cs typeface="+mn-cs"/>
                      </a:endParaRPr>
                    </a:p>
                  </a:txBody>
                  <a:tcPr/>
                </a:tc>
                <a:extLst>
                  <a:ext uri="{0D108BD9-81ED-4DB2-BD59-A6C34878D82A}">
                    <a16:rowId xmlns:a16="http://schemas.microsoft.com/office/drawing/2014/main" val="3667647877"/>
                  </a:ext>
                </a:extLst>
              </a:tr>
              <a:tr h="370840">
                <a:tc>
                  <a:txBody>
                    <a:bodyPr/>
                    <a:lstStyle/>
                    <a:p>
                      <a:pPr marL="285750" marR="0" lvl="0" indent="-285750" algn="l" defTabSz="7429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50" b="0" i="0" kern="1200">
                          <a:solidFill>
                            <a:schemeClr val="dk1"/>
                          </a:solidFill>
                          <a:effectLst/>
                          <a:latin typeface="+mn-lt"/>
                          <a:ea typeface="+mn-ea"/>
                          <a:cs typeface="+mn-cs"/>
                        </a:rPr>
                        <a:t>Milestone challenge – each time a student actively travels they are given a distance (standard for all), which is recorded on a collective travel wall chart. The aim is for the whole school / class to reach a given distance / location. For example travel to Rio, Singapore, Madrid</a:t>
                      </a:r>
                      <a:endParaRPr lang="en-GB" sz="1450"/>
                    </a:p>
                  </a:txBody>
                  <a:tcPr/>
                </a:tc>
                <a:extLst>
                  <a:ext uri="{0D108BD9-81ED-4DB2-BD59-A6C34878D82A}">
                    <a16:rowId xmlns:a16="http://schemas.microsoft.com/office/drawing/2014/main" val="2091810567"/>
                  </a:ext>
                </a:extLst>
              </a:tr>
              <a:tr h="370840">
                <a:tc>
                  <a:txBody>
                    <a:bodyPr/>
                    <a:lstStyle/>
                    <a:p>
                      <a:pPr marL="285750" indent="-285750">
                        <a:buFont typeface="Wingdings" panose="05000000000000000000" pitchFamily="2" charset="2"/>
                        <a:buChar char="ü"/>
                      </a:pPr>
                      <a:r>
                        <a:rPr lang="en-US" sz="1450" b="0" i="0" kern="1200">
                          <a:solidFill>
                            <a:schemeClr val="dk1"/>
                          </a:solidFill>
                          <a:effectLst/>
                          <a:latin typeface="+mn-lt"/>
                          <a:ea typeface="+mn-ea"/>
                          <a:cs typeface="+mn-cs"/>
                        </a:rPr>
                        <a:t>Big Street Survey – ask students to investigate the area around their school and create a manifesto on how to make their streets safer and greener</a:t>
                      </a:r>
                      <a:endParaRPr lang="en-GB" sz="1450"/>
                    </a:p>
                  </a:txBody>
                  <a:tcPr/>
                </a:tc>
                <a:extLst>
                  <a:ext uri="{0D108BD9-81ED-4DB2-BD59-A6C34878D82A}">
                    <a16:rowId xmlns:a16="http://schemas.microsoft.com/office/drawing/2014/main" val="1901307950"/>
                  </a:ext>
                </a:extLst>
              </a:tr>
              <a:tr h="0">
                <a:tc>
                  <a:txBody>
                    <a:bodyPr/>
                    <a:lstStyle/>
                    <a:p>
                      <a:pPr marL="285750" marR="0" lvl="0" indent="-285750" algn="l" defTabSz="7429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50" b="0" i="0" kern="1200">
                          <a:solidFill>
                            <a:schemeClr val="dk1"/>
                          </a:solidFill>
                          <a:effectLst/>
                          <a:latin typeface="+mn-lt"/>
                          <a:ea typeface="+mn-ea"/>
                          <a:cs typeface="+mn-cs"/>
                        </a:rPr>
                        <a:t>Pedometer challenge – order a class set of pedometers. The most active class each week wins the pedometers to wear during the school day and see how active they are (how many steps they make) during normal school hours</a:t>
                      </a:r>
                    </a:p>
                  </a:txBody>
                  <a:tcPr/>
                </a:tc>
                <a:extLst>
                  <a:ext uri="{0D108BD9-81ED-4DB2-BD59-A6C34878D82A}">
                    <a16:rowId xmlns:a16="http://schemas.microsoft.com/office/drawing/2014/main" val="826021310"/>
                  </a:ext>
                </a:extLst>
              </a:tr>
            </a:tbl>
          </a:graphicData>
        </a:graphic>
      </p:graphicFrame>
      <p:sp>
        <p:nvSpPr>
          <p:cNvPr id="3" name="Title 2">
            <a:extLst>
              <a:ext uri="{FF2B5EF4-FFF2-40B4-BE49-F238E27FC236}">
                <a16:creationId xmlns:a16="http://schemas.microsoft.com/office/drawing/2014/main" id="{D94AF6A9-32CC-4669-8B2B-890BEF0A3D2D}"/>
              </a:ext>
            </a:extLst>
          </p:cNvPr>
          <p:cNvSpPr>
            <a:spLocks noGrp="1"/>
          </p:cNvSpPr>
          <p:nvPr>
            <p:ph type="title"/>
          </p:nvPr>
        </p:nvSpPr>
        <p:spPr/>
        <p:txBody>
          <a:bodyPr/>
          <a:lstStyle/>
          <a:p>
            <a:r>
              <a:rPr lang="en-US"/>
              <a:t>Ideas to Increase Active Travel to School</a:t>
            </a:r>
            <a:endParaRPr lang="en-GB"/>
          </a:p>
        </p:txBody>
      </p:sp>
    </p:spTree>
    <p:extLst>
      <p:ext uri="{BB962C8B-B14F-4D97-AF65-F5344CB8AC3E}">
        <p14:creationId xmlns:p14="http://schemas.microsoft.com/office/powerpoint/2010/main" val="11849636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C47D7E-9AE8-4EAA-9902-BB95505B1AB3}"/>
              </a:ext>
            </a:extLst>
          </p:cNvPr>
          <p:cNvSpPr>
            <a:spLocks noGrp="1"/>
          </p:cNvSpPr>
          <p:nvPr>
            <p:ph type="title"/>
          </p:nvPr>
        </p:nvSpPr>
        <p:spPr/>
        <p:txBody>
          <a:bodyPr/>
          <a:lstStyle/>
          <a:p>
            <a:r>
              <a:rPr lang="en-US"/>
              <a:t>Examples of initiatives from different countries to increase activity levels among their student population</a:t>
            </a:r>
            <a:endParaRPr lang="en-GB"/>
          </a:p>
        </p:txBody>
      </p:sp>
    </p:spTree>
    <p:extLst>
      <p:ext uri="{BB962C8B-B14F-4D97-AF65-F5344CB8AC3E}">
        <p14:creationId xmlns:p14="http://schemas.microsoft.com/office/powerpoint/2010/main" val="12495856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AFE589-516D-4547-9090-655D564E894C}"/>
              </a:ext>
            </a:extLst>
          </p:cNvPr>
          <p:cNvSpPr>
            <a:spLocks noGrp="1"/>
          </p:cNvSpPr>
          <p:nvPr>
            <p:ph sz="quarter" idx="18"/>
          </p:nvPr>
        </p:nvSpPr>
        <p:spPr/>
        <p:txBody>
          <a:bodyPr/>
          <a:lstStyle/>
          <a:p>
            <a:pPr marL="290195" indent="-271145"/>
            <a:r>
              <a:rPr lang="en-US">
                <a:cs typeface="Tahoma"/>
              </a:rPr>
              <a:t>‘Run for my health</a:t>
            </a:r>
            <a:r>
              <a:rPr lang="en-US" b="1">
                <a:cs typeface="Tahoma"/>
              </a:rPr>
              <a:t>’ </a:t>
            </a:r>
            <a:r>
              <a:rPr lang="en-US">
                <a:cs typeface="Tahoma"/>
              </a:rPr>
              <a:t>- The Ministry for Education and Culture organised a large running event for students in secondary schools, in cooperation with the company OPAP Limassol International Marathon GSO, in January 2018. </a:t>
            </a:r>
            <a:endParaRPr lang="en-US"/>
          </a:p>
          <a:p>
            <a:pPr marL="290195" indent="-271145"/>
            <a:r>
              <a:rPr lang="en-US">
                <a:cs typeface="Tahoma"/>
              </a:rPr>
              <a:t>The race consisted of 1500-m and 3000-m distances for male and female students and the purpose of the event was to motivate participants to increase their physical activity outside school hours. </a:t>
            </a:r>
            <a:endParaRPr lang="en-US"/>
          </a:p>
          <a:p>
            <a:pPr marL="290195" indent="-271145"/>
            <a:r>
              <a:rPr lang="en-US">
                <a:cs typeface="Tahoma"/>
              </a:rPr>
              <a:t>To ensure students’ participation, they were required to train during extracurricular school sports periods and to pass a test organized in each school to limit the number of participants in the final race.</a:t>
            </a:r>
          </a:p>
          <a:p>
            <a:pPr marL="290195" indent="-271145"/>
            <a:r>
              <a:rPr lang="en-US">
                <a:cs typeface="Tahoma"/>
              </a:rPr>
              <a:t>The schools, and physical education teachers in particular were fully informed and given instructions during seminars for conducting activities. </a:t>
            </a:r>
            <a:endParaRPr lang="en-US"/>
          </a:p>
          <a:p>
            <a:pPr marL="290195" indent="-271145"/>
            <a:r>
              <a:rPr lang="en-US">
                <a:cs typeface="Tahoma"/>
              </a:rPr>
              <a:t>The race was organized in a festive spirit in the presence of public figures in sports, whom students had the opportunity to meet, such as the Cypriot Fair Play Ambassador football player Constantinos </a:t>
            </a:r>
            <a:r>
              <a:rPr lang="en-US" err="1">
                <a:cs typeface="Tahoma"/>
              </a:rPr>
              <a:t>Charalambidis</a:t>
            </a:r>
            <a:endParaRPr lang="en-GB">
              <a:cs typeface="Tahoma"/>
            </a:endParaRPr>
          </a:p>
        </p:txBody>
      </p:sp>
      <p:sp>
        <p:nvSpPr>
          <p:cNvPr id="3" name="Title 2">
            <a:extLst>
              <a:ext uri="{FF2B5EF4-FFF2-40B4-BE49-F238E27FC236}">
                <a16:creationId xmlns:a16="http://schemas.microsoft.com/office/drawing/2014/main" id="{16075BA5-FF33-427B-8E65-4DE326FAC400}"/>
              </a:ext>
            </a:extLst>
          </p:cNvPr>
          <p:cNvSpPr>
            <a:spLocks noGrp="1"/>
          </p:cNvSpPr>
          <p:nvPr>
            <p:ph type="title"/>
          </p:nvPr>
        </p:nvSpPr>
        <p:spPr/>
        <p:txBody>
          <a:bodyPr/>
          <a:lstStyle/>
          <a:p>
            <a:r>
              <a:rPr lang="en-US"/>
              <a:t>Cyprus</a:t>
            </a:r>
            <a:endParaRPr lang="en-GB"/>
          </a:p>
        </p:txBody>
      </p:sp>
    </p:spTree>
    <p:extLst>
      <p:ext uri="{BB962C8B-B14F-4D97-AF65-F5344CB8AC3E}">
        <p14:creationId xmlns:p14="http://schemas.microsoft.com/office/powerpoint/2010/main" val="12500953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804AF-FFD5-4E1E-B88F-124099820560}"/>
              </a:ext>
            </a:extLst>
          </p:cNvPr>
          <p:cNvSpPr>
            <a:spLocks noGrp="1"/>
          </p:cNvSpPr>
          <p:nvPr>
            <p:ph sz="quarter" idx="18"/>
          </p:nvPr>
        </p:nvSpPr>
        <p:spPr>
          <a:xfrm>
            <a:off x="409500" y="1044000"/>
            <a:ext cx="9087000" cy="4837816"/>
          </a:xfrm>
        </p:spPr>
        <p:txBody>
          <a:bodyPr>
            <a:noAutofit/>
          </a:bodyPr>
          <a:lstStyle/>
          <a:p>
            <a:pPr marL="290195" indent="-271145"/>
            <a:r>
              <a:rPr lang="en-US" sz="1600">
                <a:cs typeface="Tahoma"/>
              </a:rPr>
              <a:t>45 min of physical activity in schools daily.</a:t>
            </a:r>
          </a:p>
          <a:p>
            <a:pPr marL="290195" indent="-271145"/>
            <a:r>
              <a:rPr lang="en-US" sz="1600">
                <a:cs typeface="Tahoma"/>
              </a:rPr>
              <a:t>Daily physical exercise was introduced as part of a school reform in 2013. Students in Danish public primary and secondary schools are required to engage in 45 min of physical exercise per day to ensure consistent or improved learning, health and overall well-being.</a:t>
            </a:r>
          </a:p>
          <a:p>
            <a:pPr marL="290195" indent="-271145"/>
            <a:r>
              <a:rPr lang="en-US" sz="1600">
                <a:cs typeface="Tahoma"/>
              </a:rPr>
              <a:t>The method by which the 45 min are incorporated into the school day is the responsibility of the school. Activities can be integrated with learning structures or be conducted during time dedicated to exercise. </a:t>
            </a:r>
            <a:endParaRPr lang="en-US" sz="1600"/>
          </a:p>
          <a:p>
            <a:pPr marL="290195" indent="-271145"/>
            <a:r>
              <a:rPr lang="en-US" sz="1600">
                <a:cs typeface="Tahoma"/>
              </a:rPr>
              <a:t>Motivation, variety and student involvement are emphasized. The activities may be joint ventures with local sports clubs or companies and can stretch over a longer time. They can take place in the classroom, in sports grounds and playgrounds or in the environment surrounding the school.</a:t>
            </a:r>
          </a:p>
          <a:p>
            <a:pPr marL="290195" indent="-271145"/>
            <a:r>
              <a:rPr lang="en-US" sz="1600">
                <a:cs typeface="Tahoma"/>
              </a:rPr>
              <a:t>An evaluation of the initiative showed that inclusion of physical activity in lessons in the Danish language and </a:t>
            </a:r>
            <a:r>
              <a:rPr lang="en-US" sz="1600" err="1">
                <a:cs typeface="Tahoma"/>
              </a:rPr>
              <a:t>Maths</a:t>
            </a:r>
            <a:r>
              <a:rPr lang="en-US" sz="1600">
                <a:cs typeface="Tahoma"/>
              </a:rPr>
              <a:t> improved the students’ well-being and learning.</a:t>
            </a:r>
          </a:p>
          <a:p>
            <a:pPr marL="290195" indent="-271145"/>
            <a:r>
              <a:rPr lang="en-US" sz="1600">
                <a:cs typeface="Tahoma"/>
              </a:rPr>
              <a:t>Furthermore, 14% of teachers now incorporate physical activity into everyday teaching; 74% of teachers do so at least once a week</a:t>
            </a:r>
          </a:p>
          <a:p>
            <a:pPr marL="290195" indent="-271145"/>
            <a:r>
              <a:rPr lang="en-US" sz="1600">
                <a:cs typeface="Tahoma"/>
              </a:rPr>
              <a:t>The students themselves report quieter classrooms, better concentration and a better ability to learn when physical activity is part of a lesson.</a:t>
            </a:r>
            <a:endParaRPr lang="en-GB" sz="1600">
              <a:cs typeface="Tahoma"/>
            </a:endParaRPr>
          </a:p>
        </p:txBody>
      </p:sp>
      <p:sp>
        <p:nvSpPr>
          <p:cNvPr id="3" name="Title 2">
            <a:extLst>
              <a:ext uri="{FF2B5EF4-FFF2-40B4-BE49-F238E27FC236}">
                <a16:creationId xmlns:a16="http://schemas.microsoft.com/office/drawing/2014/main" id="{E9993275-9703-4E20-8767-280A9C27AE37}"/>
              </a:ext>
            </a:extLst>
          </p:cNvPr>
          <p:cNvSpPr>
            <a:spLocks noGrp="1"/>
          </p:cNvSpPr>
          <p:nvPr>
            <p:ph type="title"/>
          </p:nvPr>
        </p:nvSpPr>
        <p:spPr/>
        <p:txBody>
          <a:bodyPr/>
          <a:lstStyle/>
          <a:p>
            <a:r>
              <a:rPr lang="en-US"/>
              <a:t>Denmark</a:t>
            </a:r>
            <a:endParaRPr lang="en-GB"/>
          </a:p>
        </p:txBody>
      </p:sp>
    </p:spTree>
    <p:extLst>
      <p:ext uri="{BB962C8B-B14F-4D97-AF65-F5344CB8AC3E}">
        <p14:creationId xmlns:p14="http://schemas.microsoft.com/office/powerpoint/2010/main" val="6347326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38534-251D-4941-9ABB-CC4321401615}"/>
              </a:ext>
            </a:extLst>
          </p:cNvPr>
          <p:cNvSpPr>
            <a:spLocks noGrp="1"/>
          </p:cNvSpPr>
          <p:nvPr>
            <p:ph sz="quarter" idx="18"/>
          </p:nvPr>
        </p:nvSpPr>
        <p:spPr/>
        <p:txBody>
          <a:bodyPr>
            <a:normAutofit/>
          </a:bodyPr>
          <a:lstStyle/>
          <a:p>
            <a:pPr marL="290195" indent="-271145"/>
            <a:r>
              <a:rPr lang="en-US">
                <a:cs typeface="Tahoma"/>
              </a:rPr>
              <a:t>Adaptation of the Hungarian national student fitness test (NETFIT®) to children with special educational needs. The national student fitness test (NETFIT®) is a test of physical fitness supported by online software, developed by cooperation between the Hungarian School Sports Federation and The Cooper Institute, Dallas (TX), USA.</a:t>
            </a:r>
          </a:p>
          <a:p>
            <a:pPr marL="290195" indent="-271145"/>
            <a:r>
              <a:rPr lang="en-US">
                <a:cs typeface="Tahoma"/>
              </a:rPr>
              <a:t>Since the school year 2014–2015, every school in Hungary is required to assess the fitness of students from 5th grade upwards. In 2016, the Federation issued an adapted version for students with special educational needs.</a:t>
            </a:r>
          </a:p>
          <a:p>
            <a:pPr marL="290195" indent="-271145"/>
            <a:r>
              <a:rPr lang="en-US">
                <a:cs typeface="Tahoma"/>
              </a:rPr>
              <a:t>Data from the tests are used to monitor individuals and groups.</a:t>
            </a:r>
          </a:p>
          <a:p>
            <a:pPr marL="290195" indent="-271145"/>
            <a:r>
              <a:rPr lang="en-US">
                <a:cs typeface="Tahoma"/>
              </a:rPr>
              <a:t>National intervention </a:t>
            </a:r>
            <a:r>
              <a:rPr lang="en-US" err="1">
                <a:cs typeface="Tahoma"/>
              </a:rPr>
              <a:t>programmes</a:t>
            </a:r>
            <a:r>
              <a:rPr lang="en-US">
                <a:cs typeface="Tahoma"/>
              </a:rPr>
              <a:t> for regular physical activity can be developed to improve the physical fitness of these students, for healthier, fitter children. </a:t>
            </a:r>
          </a:p>
          <a:p>
            <a:r>
              <a:rPr lang="en-US">
                <a:cs typeface="Tahoma"/>
              </a:rPr>
              <a:t>The Hungarian School Sports Federation provides schools with communicational materials and runs regional workshops for teachers, to provide information on the new methodological possibilities of NETFIT®. </a:t>
            </a:r>
            <a:endParaRPr lang="en-GB"/>
          </a:p>
        </p:txBody>
      </p:sp>
      <p:sp>
        <p:nvSpPr>
          <p:cNvPr id="3" name="Title 2">
            <a:extLst>
              <a:ext uri="{FF2B5EF4-FFF2-40B4-BE49-F238E27FC236}">
                <a16:creationId xmlns:a16="http://schemas.microsoft.com/office/drawing/2014/main" id="{2C6BBCED-C3F4-417D-B595-107311107D3A}"/>
              </a:ext>
            </a:extLst>
          </p:cNvPr>
          <p:cNvSpPr>
            <a:spLocks noGrp="1"/>
          </p:cNvSpPr>
          <p:nvPr>
            <p:ph type="title"/>
          </p:nvPr>
        </p:nvSpPr>
        <p:spPr/>
        <p:txBody>
          <a:bodyPr/>
          <a:lstStyle/>
          <a:p>
            <a:r>
              <a:rPr lang="en-US"/>
              <a:t>Hungary</a:t>
            </a:r>
            <a:endParaRPr lang="en-GB"/>
          </a:p>
        </p:txBody>
      </p:sp>
    </p:spTree>
    <p:extLst>
      <p:ext uri="{BB962C8B-B14F-4D97-AF65-F5344CB8AC3E}">
        <p14:creationId xmlns:p14="http://schemas.microsoft.com/office/powerpoint/2010/main" val="18458361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3095C3-32C1-4E2B-BE1B-156DA8A6D544}"/>
              </a:ext>
            </a:extLst>
          </p:cNvPr>
          <p:cNvSpPr>
            <a:spLocks noGrp="1"/>
          </p:cNvSpPr>
          <p:nvPr>
            <p:ph sz="quarter" idx="18"/>
          </p:nvPr>
        </p:nvSpPr>
        <p:spPr/>
        <p:txBody>
          <a:bodyPr/>
          <a:lstStyle/>
          <a:p>
            <a:pPr marL="361816" indent="-342900">
              <a:buAutoNum type="arabicPeriod"/>
            </a:pPr>
            <a:r>
              <a:rPr lang="en-US" dirty="0"/>
              <a:t>Summary of Key Evidence - Nutrition</a:t>
            </a:r>
          </a:p>
          <a:p>
            <a:pPr marL="361816" indent="-342900">
              <a:buAutoNum type="arabicPeriod"/>
            </a:pPr>
            <a:r>
              <a:rPr lang="en-US" dirty="0"/>
              <a:t>Summary of Key Evidence - Physical Activity</a:t>
            </a:r>
          </a:p>
          <a:p>
            <a:pPr marL="361816" indent="-342900">
              <a:buAutoNum type="arabicPeriod"/>
            </a:pPr>
            <a:r>
              <a:rPr lang="en-US" dirty="0"/>
              <a:t>Video Documentary on Healthy Living with Dr Rangan Chatterjee</a:t>
            </a:r>
          </a:p>
          <a:p>
            <a:pPr marL="361816" indent="-342900">
              <a:buFont typeface="Arial" panose="020B0604020202020204" pitchFamily="34" charset="0"/>
              <a:buAutoNum type="arabicPeriod"/>
            </a:pPr>
            <a:r>
              <a:rPr lang="en-US" dirty="0"/>
              <a:t>How Schools Can Help Increase Physical Activity Levels in Students</a:t>
            </a:r>
          </a:p>
          <a:p>
            <a:pPr marL="361816" indent="-342900">
              <a:buFont typeface="Arial" panose="020B0604020202020204" pitchFamily="34" charset="0"/>
              <a:buAutoNum type="arabicPeriod"/>
            </a:pPr>
            <a:r>
              <a:rPr lang="en-US" dirty="0"/>
              <a:t>Suggested Lesson Activities with Supporting Materials   </a:t>
            </a:r>
          </a:p>
          <a:p>
            <a:pPr marL="361816" indent="-342900">
              <a:buFont typeface="Arial" panose="020B0604020202020204" pitchFamily="34" charset="0"/>
              <a:buAutoNum type="arabicPeriod"/>
            </a:pPr>
            <a:r>
              <a:rPr lang="en-US" dirty="0"/>
              <a:t>Additional Resources</a:t>
            </a:r>
          </a:p>
          <a:p>
            <a:pPr marL="18916" indent="0">
              <a:buNone/>
            </a:pPr>
            <a:endParaRPr lang="en-US"/>
          </a:p>
          <a:p>
            <a:pPr marL="361816" indent="-342900">
              <a:buAutoNum type="arabicPeriod"/>
            </a:pPr>
            <a:endParaRPr lang="en-GB"/>
          </a:p>
        </p:txBody>
      </p:sp>
      <p:sp>
        <p:nvSpPr>
          <p:cNvPr id="3" name="Title 2">
            <a:extLst>
              <a:ext uri="{FF2B5EF4-FFF2-40B4-BE49-F238E27FC236}">
                <a16:creationId xmlns:a16="http://schemas.microsoft.com/office/drawing/2014/main" id="{F34935DB-ABEA-4966-8AC0-CF74DFF10E66}"/>
              </a:ext>
            </a:extLst>
          </p:cNvPr>
          <p:cNvSpPr>
            <a:spLocks noGrp="1"/>
          </p:cNvSpPr>
          <p:nvPr>
            <p:ph type="title"/>
          </p:nvPr>
        </p:nvSpPr>
        <p:spPr/>
        <p:txBody>
          <a:bodyPr/>
          <a:lstStyle/>
          <a:p>
            <a:r>
              <a:rPr lang="en-US"/>
              <a:t>Contents</a:t>
            </a:r>
            <a:endParaRPr lang="en-GB"/>
          </a:p>
        </p:txBody>
      </p:sp>
    </p:spTree>
    <p:extLst>
      <p:ext uri="{BB962C8B-B14F-4D97-AF65-F5344CB8AC3E}">
        <p14:creationId xmlns:p14="http://schemas.microsoft.com/office/powerpoint/2010/main" val="1026010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C6F08-B2A5-46A6-9777-5016C8AA03D2}"/>
              </a:ext>
            </a:extLst>
          </p:cNvPr>
          <p:cNvSpPr>
            <a:spLocks noGrp="1"/>
          </p:cNvSpPr>
          <p:nvPr>
            <p:ph sz="quarter" idx="18"/>
          </p:nvPr>
        </p:nvSpPr>
        <p:spPr/>
        <p:txBody>
          <a:bodyPr>
            <a:normAutofit/>
          </a:bodyPr>
          <a:lstStyle/>
          <a:p>
            <a:pPr marL="290195" indent="-271145"/>
            <a:r>
              <a:rPr lang="en-US" b="1">
                <a:cs typeface="Tahoma"/>
              </a:rPr>
              <a:t>Classroom sport (Sport di </a:t>
            </a:r>
            <a:r>
              <a:rPr lang="en-US" b="1" err="1">
                <a:cs typeface="Tahoma"/>
              </a:rPr>
              <a:t>classe</a:t>
            </a:r>
            <a:r>
              <a:rPr lang="en-US" b="1">
                <a:cs typeface="Tahoma"/>
              </a:rPr>
              <a:t>)</a:t>
            </a:r>
            <a:r>
              <a:rPr lang="en-US">
                <a:cs typeface="Tahoma"/>
              </a:rPr>
              <a:t> is a project supported and implemented by the Italian Ministry of Education, University and Research and the Italian National Olympics Committee. </a:t>
            </a:r>
            <a:endParaRPr lang="en-US"/>
          </a:p>
          <a:p>
            <a:pPr marL="290195" indent="-271145"/>
            <a:r>
              <a:rPr lang="en-US">
                <a:cs typeface="Tahoma"/>
              </a:rPr>
              <a:t>The aim is to promote physical education and physical activity in primary schools, with the involvement of students, teachers, school directors and families.</a:t>
            </a:r>
          </a:p>
          <a:p>
            <a:pPr marL="290195" indent="-271145"/>
            <a:r>
              <a:rPr lang="en-US">
                <a:cs typeface="Tahoma"/>
              </a:rPr>
              <a:t>An important aspect is “school sports tutors”, who are appropriately trained for the project. They are responsible for coaching schoolteachers for 1 hour per week in physical activities, for organizing sports events twice a year and supporting teachers in promoting participation in physical activity and including pupils with disabilities. The tutors generally function as mediators between the school and the local sports system.</a:t>
            </a:r>
            <a:endParaRPr lang="en-US"/>
          </a:p>
          <a:p>
            <a:pPr marL="290195" indent="-271145"/>
            <a:r>
              <a:rPr lang="en-US">
                <a:cs typeface="Tahoma"/>
              </a:rPr>
              <a:t>In 2018, the aims are to increase school participation and stress the educational value of sport as a means of growth and for individual and collective expression.</a:t>
            </a:r>
            <a:endParaRPr lang="en-GB">
              <a:cs typeface="Tahoma"/>
            </a:endParaRPr>
          </a:p>
        </p:txBody>
      </p:sp>
      <p:sp>
        <p:nvSpPr>
          <p:cNvPr id="3" name="Title 2">
            <a:extLst>
              <a:ext uri="{FF2B5EF4-FFF2-40B4-BE49-F238E27FC236}">
                <a16:creationId xmlns:a16="http://schemas.microsoft.com/office/drawing/2014/main" id="{A9440FD3-E349-45E0-8196-2C3EA06B4968}"/>
              </a:ext>
            </a:extLst>
          </p:cNvPr>
          <p:cNvSpPr>
            <a:spLocks noGrp="1"/>
          </p:cNvSpPr>
          <p:nvPr>
            <p:ph type="title"/>
          </p:nvPr>
        </p:nvSpPr>
        <p:spPr/>
        <p:txBody>
          <a:bodyPr/>
          <a:lstStyle/>
          <a:p>
            <a:r>
              <a:rPr lang="en-US"/>
              <a:t>Italy</a:t>
            </a:r>
            <a:endParaRPr lang="en-GB"/>
          </a:p>
        </p:txBody>
      </p:sp>
    </p:spTree>
    <p:extLst>
      <p:ext uri="{BB962C8B-B14F-4D97-AF65-F5344CB8AC3E}">
        <p14:creationId xmlns:p14="http://schemas.microsoft.com/office/powerpoint/2010/main" val="33739852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ACDDF-3DA2-4925-A534-D53395384927}"/>
              </a:ext>
            </a:extLst>
          </p:cNvPr>
          <p:cNvSpPr>
            <a:spLocks noGrp="1"/>
          </p:cNvSpPr>
          <p:nvPr>
            <p:ph sz="quarter" idx="18"/>
          </p:nvPr>
        </p:nvSpPr>
        <p:spPr/>
        <p:txBody>
          <a:bodyPr/>
          <a:lstStyle/>
          <a:p>
            <a:pPr marL="290195" indent="-271145"/>
            <a:r>
              <a:rPr lang="en-US">
                <a:cs typeface="Tahoma"/>
              </a:rPr>
              <a:t>“Active schools” is a project to increase physical activity in elementary and primary schools in Luxembourg. It was first conducted in three primary schools between 2014 and 2016 and was extended to 10 primary schools from 2016.</a:t>
            </a:r>
          </a:p>
          <a:p>
            <a:pPr marL="290195" indent="-271145"/>
            <a:r>
              <a:rPr lang="en-US">
                <a:cs typeface="Tahoma"/>
              </a:rPr>
              <a:t>All participating schools commit to providing 15–20 min of additional physical activity every day. During the first year of the </a:t>
            </a:r>
            <a:r>
              <a:rPr lang="en-US" err="1">
                <a:cs typeface="Tahoma"/>
              </a:rPr>
              <a:t>programme</a:t>
            </a:r>
            <a:r>
              <a:rPr lang="en-US">
                <a:cs typeface="Tahoma"/>
              </a:rPr>
              <a:t>, schools instituted active breaks; during the second year, the </a:t>
            </a:r>
            <a:r>
              <a:rPr lang="en-US" err="1">
                <a:cs typeface="Tahoma"/>
              </a:rPr>
              <a:t>programme</a:t>
            </a:r>
            <a:r>
              <a:rPr lang="en-US">
                <a:cs typeface="Tahoma"/>
              </a:rPr>
              <a:t> also included active learning. </a:t>
            </a:r>
            <a:endParaRPr lang="en-US"/>
          </a:p>
          <a:p>
            <a:pPr marL="290195" indent="-271145"/>
            <a:r>
              <a:rPr lang="en-US">
                <a:cs typeface="Tahoma"/>
              </a:rPr>
              <a:t>The project was monitored and evaluated by the University of Luxembourg. The results showed that active learning was used five to ten times a week, indicating its popularity among teachers and students. This was reinforced by feedback from parents, collected through a survey, in which about 60% claimed that their children took more pleasure in being physically active, with better coordination, learning and classroom climate. </a:t>
            </a:r>
            <a:endParaRPr lang="en-GB"/>
          </a:p>
        </p:txBody>
      </p:sp>
      <p:sp>
        <p:nvSpPr>
          <p:cNvPr id="3" name="Title 2">
            <a:extLst>
              <a:ext uri="{FF2B5EF4-FFF2-40B4-BE49-F238E27FC236}">
                <a16:creationId xmlns:a16="http://schemas.microsoft.com/office/drawing/2014/main" id="{4D38637F-3F9E-4DA8-8D8D-6C661DDEE25E}"/>
              </a:ext>
            </a:extLst>
          </p:cNvPr>
          <p:cNvSpPr>
            <a:spLocks noGrp="1"/>
          </p:cNvSpPr>
          <p:nvPr>
            <p:ph type="title"/>
          </p:nvPr>
        </p:nvSpPr>
        <p:spPr/>
        <p:txBody>
          <a:bodyPr/>
          <a:lstStyle/>
          <a:p>
            <a:r>
              <a:rPr lang="en-US"/>
              <a:t>Luxembourg</a:t>
            </a:r>
            <a:endParaRPr lang="en-GB"/>
          </a:p>
        </p:txBody>
      </p:sp>
    </p:spTree>
    <p:extLst>
      <p:ext uri="{BB962C8B-B14F-4D97-AF65-F5344CB8AC3E}">
        <p14:creationId xmlns:p14="http://schemas.microsoft.com/office/powerpoint/2010/main" val="9221200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7FFDD9-C722-49EB-98AC-F99F9E5E384A}"/>
              </a:ext>
            </a:extLst>
          </p:cNvPr>
          <p:cNvSpPr>
            <a:spLocks noGrp="1"/>
          </p:cNvSpPr>
          <p:nvPr>
            <p:ph sz="quarter" idx="18"/>
          </p:nvPr>
        </p:nvSpPr>
        <p:spPr/>
        <p:txBody>
          <a:bodyPr/>
          <a:lstStyle/>
          <a:p>
            <a:pPr marL="290195" indent="-271145"/>
            <a:r>
              <a:rPr lang="en-US" err="1">
                <a:cs typeface="Tahoma"/>
              </a:rPr>
              <a:t>CicloExpresso</a:t>
            </a:r>
            <a:r>
              <a:rPr lang="en-US">
                <a:cs typeface="Tahoma"/>
              </a:rPr>
              <a:t> do </a:t>
            </a:r>
            <a:r>
              <a:rPr lang="en-US" err="1">
                <a:cs typeface="Tahoma"/>
              </a:rPr>
              <a:t>Oriente</a:t>
            </a:r>
            <a:r>
              <a:rPr lang="en-US">
                <a:cs typeface="Tahoma"/>
              </a:rPr>
              <a:t> Active travel to school is one the main forms of physical activity for younger children, contributing to attainment of several of the United Nations Sustainable Development Goals. </a:t>
            </a:r>
            <a:endParaRPr lang="en-US"/>
          </a:p>
          <a:p>
            <a:pPr marL="290195" indent="-271145"/>
            <a:r>
              <a:rPr lang="en-US">
                <a:cs typeface="Tahoma"/>
              </a:rPr>
              <a:t>The “</a:t>
            </a:r>
            <a:r>
              <a:rPr lang="en-US" err="1">
                <a:cs typeface="Tahoma"/>
              </a:rPr>
              <a:t>CicloExpresso</a:t>
            </a:r>
            <a:r>
              <a:rPr lang="en-US">
                <a:cs typeface="Tahoma"/>
              </a:rPr>
              <a:t> do </a:t>
            </a:r>
            <a:r>
              <a:rPr lang="en-US" err="1">
                <a:cs typeface="Tahoma"/>
              </a:rPr>
              <a:t>Oriente</a:t>
            </a:r>
            <a:r>
              <a:rPr lang="en-US">
                <a:cs typeface="Tahoma"/>
              </a:rPr>
              <a:t>” is a “bike train” (or “bike bus”) comprising a group of children cycling to their school, accompanied by parents (at least one adult per four children) in the eastern part of Lisbon.</a:t>
            </a:r>
          </a:p>
          <a:p>
            <a:pPr marL="290195" indent="-271145"/>
            <a:r>
              <a:rPr lang="en-US">
                <a:cs typeface="Tahoma"/>
              </a:rPr>
              <a:t>It is organised by a group of local parents who are bike fans, with the support of the local parish council and school parents associations. Children must have good bike control and follow the rules, such as always keeping in a single line behind the first adult. They can catch the “train” at different places or “stations”.</a:t>
            </a:r>
          </a:p>
          <a:p>
            <a:pPr marL="290195" indent="-271145"/>
            <a:r>
              <a:rPr lang="en-US">
                <a:cs typeface="Tahoma"/>
              </a:rPr>
              <a:t>The </a:t>
            </a:r>
            <a:r>
              <a:rPr lang="en-US" err="1">
                <a:cs typeface="Tahoma"/>
              </a:rPr>
              <a:t>programme</a:t>
            </a:r>
            <a:r>
              <a:rPr lang="en-US">
                <a:cs typeface="Tahoma"/>
              </a:rPr>
              <a:t> started on 15 May 2015, with 12 children in the first “train”, and was repeated every Friday during that school term. In the next school season, more “train lines” were created to different schools, involving more children and parents. In the near future, the aim is to increase the numbers of “train lines”, schools involved, “trains” per week and children and parents who use them regularly.</a:t>
            </a:r>
            <a:endParaRPr lang="en-GB">
              <a:cs typeface="Tahoma"/>
            </a:endParaRPr>
          </a:p>
        </p:txBody>
      </p:sp>
      <p:sp>
        <p:nvSpPr>
          <p:cNvPr id="3" name="Title 2">
            <a:extLst>
              <a:ext uri="{FF2B5EF4-FFF2-40B4-BE49-F238E27FC236}">
                <a16:creationId xmlns:a16="http://schemas.microsoft.com/office/drawing/2014/main" id="{AD2EE09E-F74B-44F2-99A9-A0E4DF3E86AB}"/>
              </a:ext>
            </a:extLst>
          </p:cNvPr>
          <p:cNvSpPr>
            <a:spLocks noGrp="1"/>
          </p:cNvSpPr>
          <p:nvPr>
            <p:ph type="title"/>
          </p:nvPr>
        </p:nvSpPr>
        <p:spPr/>
        <p:txBody>
          <a:bodyPr/>
          <a:lstStyle/>
          <a:p>
            <a:r>
              <a:rPr lang="en-US"/>
              <a:t>Portugal</a:t>
            </a:r>
            <a:endParaRPr lang="en-GB"/>
          </a:p>
        </p:txBody>
      </p:sp>
    </p:spTree>
    <p:extLst>
      <p:ext uri="{BB962C8B-B14F-4D97-AF65-F5344CB8AC3E}">
        <p14:creationId xmlns:p14="http://schemas.microsoft.com/office/powerpoint/2010/main" val="26260956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F6C85-8DAC-4CF9-A659-FD0CBE6D804F}"/>
              </a:ext>
            </a:extLst>
          </p:cNvPr>
          <p:cNvSpPr>
            <a:spLocks noGrp="1"/>
          </p:cNvSpPr>
          <p:nvPr>
            <p:ph type="title"/>
          </p:nvPr>
        </p:nvSpPr>
        <p:spPr/>
        <p:txBody>
          <a:bodyPr/>
          <a:lstStyle/>
          <a:p>
            <a:r>
              <a:rPr lang="en-US"/>
              <a:t>Lesson Activity Suggestions</a:t>
            </a:r>
            <a:br>
              <a:rPr lang="en-US"/>
            </a:br>
            <a:r>
              <a:rPr lang="en-US"/>
              <a:t>&amp; Supporting Resources</a:t>
            </a:r>
            <a:endParaRPr lang="en-GB"/>
          </a:p>
        </p:txBody>
      </p:sp>
    </p:spTree>
    <p:extLst>
      <p:ext uri="{BB962C8B-B14F-4D97-AF65-F5344CB8AC3E}">
        <p14:creationId xmlns:p14="http://schemas.microsoft.com/office/powerpoint/2010/main" val="18322923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9E0075A-80D7-46C3-A776-535C0DC1CA6E}"/>
              </a:ext>
            </a:extLst>
          </p:cNvPr>
          <p:cNvGraphicFramePr>
            <a:graphicFrameLocks noGrp="1"/>
          </p:cNvGraphicFramePr>
          <p:nvPr>
            <p:ph sz="quarter" idx="18"/>
            <p:extLst>
              <p:ext uri="{D42A27DB-BD31-4B8C-83A1-F6EECF244321}">
                <p14:modId xmlns:p14="http://schemas.microsoft.com/office/powerpoint/2010/main" val="1043667626"/>
              </p:ext>
            </p:extLst>
          </p:nvPr>
        </p:nvGraphicFramePr>
        <p:xfrm>
          <a:off x="333632" y="1044575"/>
          <a:ext cx="9162792" cy="4433127"/>
        </p:xfrm>
        <a:graphic>
          <a:graphicData uri="http://schemas.openxmlformats.org/drawingml/2006/table">
            <a:tbl>
              <a:tblPr firstRow="1" bandRow="1">
                <a:tableStyleId>{00A15C55-8517-42AA-B614-E9B94910E393}</a:tableStyleId>
              </a:tblPr>
              <a:tblGrid>
                <a:gridCol w="4581396">
                  <a:extLst>
                    <a:ext uri="{9D8B030D-6E8A-4147-A177-3AD203B41FA5}">
                      <a16:colId xmlns:a16="http://schemas.microsoft.com/office/drawing/2014/main" val="3432803682"/>
                    </a:ext>
                  </a:extLst>
                </a:gridCol>
                <a:gridCol w="4581396">
                  <a:extLst>
                    <a:ext uri="{9D8B030D-6E8A-4147-A177-3AD203B41FA5}">
                      <a16:colId xmlns:a16="http://schemas.microsoft.com/office/drawing/2014/main" val="594509905"/>
                    </a:ext>
                  </a:extLst>
                </a:gridCol>
              </a:tblGrid>
              <a:tr h="370840">
                <a:tc>
                  <a:txBody>
                    <a:bodyPr/>
                    <a:lstStyle/>
                    <a:p>
                      <a:r>
                        <a:rPr lang="en-US"/>
                        <a:t>Activity &amp; Description</a:t>
                      </a:r>
                      <a:endParaRPr lang="en-GB"/>
                    </a:p>
                  </a:txBody>
                  <a:tcPr/>
                </a:tc>
                <a:tc>
                  <a:txBody>
                    <a:bodyPr/>
                    <a:lstStyle/>
                    <a:p>
                      <a:r>
                        <a:rPr lang="en-US"/>
                        <a:t>Supporting Resources &amp; Age Recommendation</a:t>
                      </a:r>
                      <a:endParaRPr lang="en-GB"/>
                    </a:p>
                  </a:txBody>
                  <a:tcPr/>
                </a:tc>
                <a:extLst>
                  <a:ext uri="{0D108BD9-81ED-4DB2-BD59-A6C34878D82A}">
                    <a16:rowId xmlns:a16="http://schemas.microsoft.com/office/drawing/2014/main" val="2798913555"/>
                  </a:ext>
                </a:extLst>
              </a:tr>
              <a:tr h="370840">
                <a:tc>
                  <a:txBody>
                    <a:bodyPr/>
                    <a:lstStyle/>
                    <a:p>
                      <a:pPr marL="285750" indent="-285750">
                        <a:buFont typeface="Arial" panose="020B0604020202020204" pitchFamily="34" charset="0"/>
                        <a:buChar char="•"/>
                      </a:pPr>
                      <a:r>
                        <a:rPr lang="en-US"/>
                        <a:t>Assess individual activity levels.</a:t>
                      </a:r>
                    </a:p>
                    <a:p>
                      <a:pPr marL="285750" indent="-285750">
                        <a:buFont typeface="Arial" panose="020B0604020202020204" pitchFamily="34" charset="0"/>
                        <a:buChar char="•"/>
                        <a:tabLst>
                          <a:tab pos="449263" algn="l"/>
                        </a:tabLst>
                      </a:pPr>
                      <a:r>
                        <a:rPr lang="en-US"/>
                        <a:t>Compare these with activity guidelines from WHO</a:t>
                      </a:r>
                    </a:p>
                    <a:p>
                      <a:pPr marL="285750" indent="-285750">
                        <a:buFont typeface="Arial" panose="020B0604020202020204" pitchFamily="34" charset="0"/>
                        <a:buChar char="•"/>
                        <a:tabLst>
                          <a:tab pos="449263" algn="l"/>
                        </a:tabLst>
                      </a:pPr>
                      <a:r>
                        <a:rPr lang="en-US"/>
                        <a:t>Identify opportunities to increase this activity in school and at home.</a:t>
                      </a:r>
                      <a:endParaRPr lang="en-GB"/>
                    </a:p>
                  </a:txBody>
                  <a:tcPr/>
                </a:tc>
                <a:tc>
                  <a:txBody>
                    <a:bodyPr/>
                    <a:lstStyle/>
                    <a:p>
                      <a:pPr marL="285750" indent="-285750">
                        <a:buFont typeface="Arial" panose="020B0604020202020204" pitchFamily="34" charset="0"/>
                        <a:buChar char="•"/>
                      </a:pPr>
                      <a:r>
                        <a:rPr lang="en-US"/>
                        <a:t>Dr Rangan Chatterjee’s Healthy Living Video. </a:t>
                      </a:r>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WHO activity levels recommendations (slide 18).</a:t>
                      </a:r>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 schools can help increase activity levels (slides 24-25).</a:t>
                      </a:r>
                    </a:p>
                    <a:p>
                      <a:pPr marL="0" marR="0" lvl="0" indent="0" algn="l" rtl="0" eaLnBrk="1" fontAlgn="auto" latinLnBrk="0" hangingPunct="1">
                        <a:lnSpc>
                          <a:spcPct val="100000"/>
                        </a:lnSpc>
                        <a:spcBef>
                          <a:spcPts val="0"/>
                        </a:spcBef>
                        <a:spcAft>
                          <a:spcPts val="0"/>
                        </a:spcAft>
                        <a:buFont typeface="Arial" panose="020B0604020202020204" pitchFamily="34" charset="0"/>
                        <a:buNone/>
                      </a:pPr>
                      <a:r>
                        <a:rPr lang="en-US" b="1"/>
                        <a:t>Suitable for all ages – task can be differentiated </a:t>
                      </a:r>
                    </a:p>
                  </a:txBody>
                  <a:tcPr/>
                </a:tc>
                <a:extLst>
                  <a:ext uri="{0D108BD9-81ED-4DB2-BD59-A6C34878D82A}">
                    <a16:rowId xmlns:a16="http://schemas.microsoft.com/office/drawing/2014/main" val="3393327119"/>
                  </a:ext>
                </a:extLst>
              </a:tr>
              <a:tr h="370840">
                <a:tc>
                  <a:txBody>
                    <a:bodyPr/>
                    <a:lstStyle/>
                    <a:p>
                      <a:pPr marL="285750" indent="-285750">
                        <a:buFont typeface="Arial" panose="020B0604020202020204" pitchFamily="34" charset="0"/>
                        <a:buChar char="•"/>
                      </a:pPr>
                      <a:r>
                        <a:rPr lang="en-US"/>
                        <a:t>Assess or track the nutritional components of individual diets.</a:t>
                      </a:r>
                    </a:p>
                    <a:p>
                      <a:pPr marL="285750" indent="-285750">
                        <a:buFont typeface="Arial" panose="020B0604020202020204" pitchFamily="34" charset="0"/>
                        <a:buChar char="•"/>
                      </a:pPr>
                      <a:r>
                        <a:rPr lang="en-US"/>
                        <a:t>Compare these with the WHO recommendations and Dr Chatterjee’s rainbow charts.</a:t>
                      </a:r>
                    </a:p>
                    <a:p>
                      <a:pPr marL="285750" indent="-285750">
                        <a:buFont typeface="Arial" panose="020B0604020202020204" pitchFamily="34" charset="0"/>
                        <a:buChar char="•"/>
                      </a:pPr>
                      <a:r>
                        <a:rPr lang="en-US"/>
                        <a:t>Identify 3 changes that might make the diet healthier.</a:t>
                      </a:r>
                      <a:endParaRPr lang="en-GB"/>
                    </a:p>
                  </a:txBody>
                  <a:tcPr/>
                </a:tc>
                <a:tc>
                  <a:txBody>
                    <a:bodyPr/>
                    <a:lstStyle/>
                    <a:p>
                      <a:pPr marL="285750" indent="-285750">
                        <a:buFont typeface="Arial" panose="020B0604020202020204" pitchFamily="34" charset="0"/>
                        <a:buChar char="•"/>
                      </a:pPr>
                      <a:r>
                        <a:rPr lang="en-US"/>
                        <a:t>Dr Rangan Chatterjee’s Healthy Living Video.</a:t>
                      </a:r>
                    </a:p>
                    <a:p>
                      <a:pPr marL="285750" indent="-285750">
                        <a:buFont typeface="Arial" panose="020B0604020202020204" pitchFamily="34" charset="0"/>
                        <a:buChar char="•"/>
                      </a:pPr>
                      <a:r>
                        <a:rPr lang="en-US"/>
                        <a:t>Rainbow charts - </a:t>
                      </a:r>
                      <a:r>
                        <a:rPr lang="en-GB">
                          <a:hlinkClick r:id="rId2"/>
                        </a:rPr>
                        <a:t>https://drchatterjee.com/wp-content/uploads/2017/12/Rainbow-Chart.pdf</a:t>
                      </a:r>
                      <a:endParaRPr lang="en-GB"/>
                    </a:p>
                    <a:p>
                      <a:pPr marL="285750" indent="-285750">
                        <a:buFont typeface="Arial" panose="020B0604020202020204" pitchFamily="34" charset="0"/>
                        <a:buChar char="•"/>
                      </a:pPr>
                      <a:r>
                        <a:rPr lang="en-GB"/>
                        <a:t>WHO nutritional guidelines (slide 11-12).</a:t>
                      </a:r>
                    </a:p>
                    <a:p>
                      <a:pPr marL="285750" indent="-285750">
                        <a:buFont typeface="Arial" panose="020B0604020202020204" pitchFamily="34" charset="0"/>
                        <a:buChar char="•"/>
                      </a:pPr>
                      <a:r>
                        <a:rPr lang="en-GB"/>
                        <a:t>Sugar slides (slides 12</a:t>
                      </a:r>
                      <a:r>
                        <a:rPr lang="en-GB" sz="1450" b="0" i="0" u="none" strike="noStrike" noProof="0">
                          <a:latin typeface="Arial"/>
                        </a:rPr>
                        <a:t>-13).</a:t>
                      </a:r>
                    </a:p>
                    <a:p>
                      <a:pPr marL="0" indent="0">
                        <a:buFont typeface="Arial" panose="020B0604020202020204" pitchFamily="34" charset="0"/>
                        <a:buNone/>
                      </a:pPr>
                      <a:endParaRPr lang="en-GB" b="1"/>
                    </a:p>
                    <a:p>
                      <a:pPr marL="0" marR="0" lvl="0" indent="0" algn="l" rtl="0" eaLnBrk="1" fontAlgn="auto" latinLnBrk="0" hangingPunct="1">
                        <a:lnSpc>
                          <a:spcPct val="100000"/>
                        </a:lnSpc>
                        <a:spcBef>
                          <a:spcPts val="0"/>
                        </a:spcBef>
                        <a:spcAft>
                          <a:spcPts val="0"/>
                        </a:spcAft>
                        <a:buFont typeface="Arial" panose="020B0604020202020204" pitchFamily="34" charset="0"/>
                        <a:buNone/>
                      </a:pPr>
                      <a:r>
                        <a:rPr lang="en-US" b="1"/>
                        <a:t>Suitable for all ages – task can be differentiated </a:t>
                      </a:r>
                    </a:p>
                  </a:txBody>
                  <a:tcPr/>
                </a:tc>
                <a:extLst>
                  <a:ext uri="{0D108BD9-81ED-4DB2-BD59-A6C34878D82A}">
                    <a16:rowId xmlns:a16="http://schemas.microsoft.com/office/drawing/2014/main" val="2267675653"/>
                  </a:ext>
                </a:extLst>
              </a:tr>
              <a:tr h="370840">
                <a:tc>
                  <a:txBody>
                    <a:bodyPr/>
                    <a:lstStyle/>
                    <a:p>
                      <a:pPr marL="285750" indent="-285750">
                        <a:buFont typeface="Arial" panose="020B0604020202020204" pitchFamily="34" charset="0"/>
                        <a:buChar char="•"/>
                      </a:pPr>
                      <a:r>
                        <a:rPr lang="en-US"/>
                        <a:t>Select a few adverts for foods from your region </a:t>
                      </a:r>
                    </a:p>
                    <a:p>
                      <a:pPr marL="285750" indent="-285750">
                        <a:buFont typeface="Arial" panose="020B0604020202020204" pitchFamily="34" charset="0"/>
                        <a:buChar char="•"/>
                      </a:pPr>
                      <a:r>
                        <a:rPr lang="en-US"/>
                        <a:t>Ask students to assess:</a:t>
                      </a:r>
                    </a:p>
                    <a:p>
                      <a:pPr marL="285750" indent="-285750">
                        <a:buFont typeface="Wingdings" panose="05000000000000000000" pitchFamily="2" charset="2"/>
                        <a:buChar char="ü"/>
                      </a:pPr>
                      <a:r>
                        <a:rPr lang="en-US"/>
                        <a:t>Who is it targeting and why</a:t>
                      </a:r>
                    </a:p>
                    <a:p>
                      <a:pPr marL="285750" indent="-285750">
                        <a:buFont typeface="Wingdings" panose="05000000000000000000" pitchFamily="2" charset="2"/>
                        <a:buChar char="ü"/>
                      </a:pPr>
                      <a:r>
                        <a:rPr lang="en-US"/>
                        <a:t>How appealing is the advert and why</a:t>
                      </a:r>
                    </a:p>
                    <a:p>
                      <a:pPr marL="285750" indent="-285750">
                        <a:buFont typeface="Wingdings" panose="05000000000000000000" pitchFamily="2" charset="2"/>
                        <a:buChar char="ü"/>
                      </a:pPr>
                      <a:r>
                        <a:rPr lang="en-US"/>
                        <a:t>Is there is anything misleading in the advert</a:t>
                      </a:r>
                      <a:endParaRPr lang="en-GB"/>
                    </a:p>
                  </a:txBody>
                  <a:tcPr/>
                </a:tc>
                <a:tc>
                  <a:txBody>
                    <a:bodyPr/>
                    <a:lstStyle/>
                    <a:p>
                      <a:r>
                        <a:rPr lang="en-US"/>
                        <a:t>Food Myths (slides 51-54)</a:t>
                      </a:r>
                    </a:p>
                    <a:p>
                      <a:endParaRPr lang="en-US" b="1"/>
                    </a:p>
                    <a:p>
                      <a:endParaRPr lang="en-US" b="1"/>
                    </a:p>
                    <a:p>
                      <a:endParaRPr lang="en-US" b="1"/>
                    </a:p>
                    <a:p>
                      <a:r>
                        <a:rPr lang="en-US" b="1"/>
                        <a:t>Suitable for students aged 10-18</a:t>
                      </a:r>
                      <a:endParaRPr lang="en-GB" b="1"/>
                    </a:p>
                  </a:txBody>
                  <a:tcPr/>
                </a:tc>
                <a:extLst>
                  <a:ext uri="{0D108BD9-81ED-4DB2-BD59-A6C34878D82A}">
                    <a16:rowId xmlns:a16="http://schemas.microsoft.com/office/drawing/2014/main" val="2067887373"/>
                  </a:ext>
                </a:extLst>
              </a:tr>
            </a:tbl>
          </a:graphicData>
        </a:graphic>
      </p:graphicFrame>
      <p:sp>
        <p:nvSpPr>
          <p:cNvPr id="3" name="Title 2">
            <a:extLst>
              <a:ext uri="{FF2B5EF4-FFF2-40B4-BE49-F238E27FC236}">
                <a16:creationId xmlns:a16="http://schemas.microsoft.com/office/drawing/2014/main" id="{EC7A2EEA-0F35-4D3F-9808-5EF1BD316AC8}"/>
              </a:ext>
            </a:extLst>
          </p:cNvPr>
          <p:cNvSpPr>
            <a:spLocks noGrp="1"/>
          </p:cNvSpPr>
          <p:nvPr>
            <p:ph type="title"/>
          </p:nvPr>
        </p:nvSpPr>
        <p:spPr/>
        <p:txBody>
          <a:bodyPr/>
          <a:lstStyle/>
          <a:p>
            <a:r>
              <a:rPr lang="en-US"/>
              <a:t>Lesson Activity Suggestions</a:t>
            </a:r>
            <a:endParaRPr lang="en-GB"/>
          </a:p>
        </p:txBody>
      </p:sp>
    </p:spTree>
    <p:extLst>
      <p:ext uri="{BB962C8B-B14F-4D97-AF65-F5344CB8AC3E}">
        <p14:creationId xmlns:p14="http://schemas.microsoft.com/office/powerpoint/2010/main" val="5532972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E734D8-2745-4123-9511-98B198CD6E3D}"/>
              </a:ext>
            </a:extLst>
          </p:cNvPr>
          <p:cNvGraphicFramePr>
            <a:graphicFrameLocks noGrp="1"/>
          </p:cNvGraphicFramePr>
          <p:nvPr>
            <p:ph sz="quarter" idx="18"/>
            <p:extLst>
              <p:ext uri="{D42A27DB-BD31-4B8C-83A1-F6EECF244321}">
                <p14:modId xmlns:p14="http://schemas.microsoft.com/office/powerpoint/2010/main" val="680000771"/>
              </p:ext>
            </p:extLst>
          </p:nvPr>
        </p:nvGraphicFramePr>
        <p:xfrm>
          <a:off x="409575" y="1044575"/>
          <a:ext cx="9086850" cy="4433126"/>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1561029244"/>
                    </a:ext>
                  </a:extLst>
                </a:gridCol>
                <a:gridCol w="4543425">
                  <a:extLst>
                    <a:ext uri="{9D8B030D-6E8A-4147-A177-3AD203B41FA5}">
                      <a16:colId xmlns:a16="http://schemas.microsoft.com/office/drawing/2014/main" val="1085924807"/>
                    </a:ext>
                  </a:extLst>
                </a:gridCol>
              </a:tblGrid>
              <a:tr h="370840">
                <a:tc>
                  <a:txBody>
                    <a:bodyPr/>
                    <a:lstStyle/>
                    <a:p>
                      <a:r>
                        <a:rPr lang="en-US" dirty="0"/>
                        <a:t>Activity &amp; Description</a:t>
                      </a:r>
                      <a:endParaRPr lang="en-GB" dirty="0"/>
                    </a:p>
                  </a:txBody>
                  <a:tcPr/>
                </a:tc>
                <a:tc>
                  <a:txBody>
                    <a:bodyPr/>
                    <a:lstStyle/>
                    <a:p>
                      <a:r>
                        <a:rPr lang="en-US" dirty="0"/>
                        <a:t>Supporting Resources &amp; Age Recommendation</a:t>
                      </a:r>
                      <a:endParaRPr lang="en-GB" dirty="0"/>
                    </a:p>
                  </a:txBody>
                  <a:tcPr/>
                </a:tc>
                <a:extLst>
                  <a:ext uri="{0D108BD9-81ED-4DB2-BD59-A6C34878D82A}">
                    <a16:rowId xmlns:a16="http://schemas.microsoft.com/office/drawing/2014/main" val="2184605290"/>
                  </a:ext>
                </a:extLst>
              </a:tr>
              <a:tr h="370840">
                <a:tc>
                  <a:txBody>
                    <a:bodyPr/>
                    <a:lstStyle/>
                    <a:p>
                      <a:r>
                        <a:rPr lang="en-US" dirty="0"/>
                        <a:t>Foods from around the world:</a:t>
                      </a:r>
                    </a:p>
                    <a:p>
                      <a:pPr marL="342900" indent="-342900">
                        <a:buAutoNum type="arabicPeriod"/>
                      </a:pPr>
                      <a:r>
                        <a:rPr lang="en-US" dirty="0"/>
                        <a:t>Draw map with images of foods in those regions</a:t>
                      </a:r>
                    </a:p>
                    <a:p>
                      <a:pPr marL="342900" indent="-342900">
                        <a:buAutoNum type="arabicPeriod"/>
                      </a:pPr>
                      <a:r>
                        <a:rPr lang="en-US" dirty="0"/>
                        <a:t>If possible choose one to cook in school or at home  </a:t>
                      </a:r>
                    </a:p>
                    <a:p>
                      <a:pPr marL="342900" indent="-342900">
                        <a:buAutoNum type="arabicPeriod"/>
                      </a:pPr>
                      <a:r>
                        <a:rPr lang="en-US" dirty="0"/>
                        <a:t>Research the history and geography around one different </a:t>
                      </a:r>
                      <a:r>
                        <a:rPr lang="en-US" dirty="0" err="1"/>
                        <a:t>Cognita</a:t>
                      </a:r>
                      <a:r>
                        <a:rPr lang="en-US" dirty="0"/>
                        <a:t> region to present to the class</a:t>
                      </a:r>
                      <a:endParaRPr lang="en-GB" dirty="0"/>
                    </a:p>
                  </a:txBody>
                  <a:tcPr/>
                </a:tc>
                <a:tc>
                  <a:txBody>
                    <a:bodyPr/>
                    <a:lstStyle/>
                    <a:p>
                      <a:r>
                        <a:rPr lang="en-US" dirty="0"/>
                        <a:t>(Slides 40-49)</a:t>
                      </a:r>
                    </a:p>
                    <a:p>
                      <a:endParaRPr lang="en-US"/>
                    </a:p>
                    <a:p>
                      <a:endParaRPr lang="en-US"/>
                    </a:p>
                    <a:p>
                      <a:endParaRPr lang="en-US"/>
                    </a:p>
                    <a:p>
                      <a:endParaRPr lang="en-US"/>
                    </a:p>
                    <a:p>
                      <a:endParaRPr lang="en-US"/>
                    </a:p>
                    <a:p>
                      <a:r>
                        <a:rPr lang="en-US" b="1" dirty="0"/>
                        <a:t>Suitable for primary aged students</a:t>
                      </a:r>
                      <a:endParaRPr lang="en-GB" b="1" dirty="0"/>
                    </a:p>
                  </a:txBody>
                  <a:tcPr/>
                </a:tc>
                <a:extLst>
                  <a:ext uri="{0D108BD9-81ED-4DB2-BD59-A6C34878D82A}">
                    <a16:rowId xmlns:a16="http://schemas.microsoft.com/office/drawing/2014/main" val="1253880691"/>
                  </a:ext>
                </a:extLst>
              </a:tr>
              <a:tr h="370840">
                <a:tc>
                  <a:txBody>
                    <a:bodyPr/>
                    <a:lstStyle/>
                    <a:p>
                      <a:pPr marL="0" indent="0">
                        <a:buFont typeface="Arial" panose="020B0604020202020204" pitchFamily="34" charset="0"/>
                        <a:buNone/>
                      </a:pPr>
                      <a:r>
                        <a:rPr lang="en-US" dirty="0"/>
                        <a:t>Making a lifestyle change to improve your wellbeing: </a:t>
                      </a:r>
                    </a:p>
                    <a:p>
                      <a:pPr marL="285750" indent="-285750">
                        <a:buFont typeface="Arial" panose="020B0604020202020204" pitchFamily="34" charset="0"/>
                        <a:buChar char="•"/>
                      </a:pPr>
                      <a:r>
                        <a:rPr lang="en-US" dirty="0"/>
                        <a:t>Use material as stimulus for debate and motivation to do something you used to say ‘I can’t’ to, and encourage teachers and parents too! </a:t>
                      </a:r>
                    </a:p>
                  </a:txBody>
                  <a:tcPr/>
                </a:tc>
                <a:tc>
                  <a:txBody>
                    <a:bodyPr/>
                    <a:lstStyle/>
                    <a:p>
                      <a:pPr marL="285750" indent="-285750">
                        <a:buFont typeface="Arial" panose="020B0604020202020204" pitchFamily="34" charset="0"/>
                        <a:buChar char="•"/>
                      </a:pPr>
                      <a:r>
                        <a:rPr lang="en-US" dirty="0"/>
                        <a:t>Inspirational athletes overcoming adversity - (slides 56-57)</a:t>
                      </a:r>
                    </a:p>
                    <a:p>
                      <a:pPr marL="285750" indent="-285750">
                        <a:buFont typeface="Arial" panose="020B0604020202020204" pitchFamily="34" charset="0"/>
                        <a:buChar char="•"/>
                      </a:pPr>
                      <a:r>
                        <a:rPr lang="en-US" dirty="0"/>
                        <a:t>#</a:t>
                      </a:r>
                      <a:r>
                        <a:rPr lang="en-US" dirty="0" err="1"/>
                        <a:t>CognitalBeWell</a:t>
                      </a:r>
                      <a:r>
                        <a:rPr lang="en-US" dirty="0"/>
                        <a:t> steps postcards to log their commitments to change</a:t>
                      </a:r>
                    </a:p>
                    <a:p>
                      <a:pPr marL="285750" indent="-285750">
                        <a:buFont typeface="Arial" panose="020B0604020202020204" pitchFamily="34" charset="0"/>
                        <a:buChar char="•"/>
                      </a:pPr>
                      <a:endParaRPr lang="en-US"/>
                    </a:p>
                    <a:p>
                      <a:pPr marL="0" indent="0">
                        <a:buFont typeface="Arial" panose="020B0604020202020204" pitchFamily="34" charset="0"/>
                        <a:buNone/>
                      </a:pPr>
                      <a:r>
                        <a:rPr lang="en-US" b="1" dirty="0"/>
                        <a:t>Suitable for all students </a:t>
                      </a:r>
                      <a:endParaRPr lang="en-GB" b="1" dirty="0"/>
                    </a:p>
                  </a:txBody>
                  <a:tcPr/>
                </a:tc>
                <a:extLst>
                  <a:ext uri="{0D108BD9-81ED-4DB2-BD59-A6C34878D82A}">
                    <a16:rowId xmlns:a16="http://schemas.microsoft.com/office/drawing/2014/main" val="1634101656"/>
                  </a:ext>
                </a:extLst>
              </a:tr>
              <a:tr h="370840">
                <a:tc>
                  <a:txBody>
                    <a:bodyPr/>
                    <a:lstStyle/>
                    <a:p>
                      <a:pPr marL="0" indent="0">
                        <a:buFont typeface="Arial" panose="020B0604020202020204" pitchFamily="34" charset="0"/>
                        <a:buNone/>
                      </a:pPr>
                      <a:r>
                        <a:rPr lang="en-US" dirty="0"/>
                        <a:t>Macro Nutrients. Using resource, </a:t>
                      </a:r>
                      <a:r>
                        <a:rPr lang="en-US" dirty="0" err="1"/>
                        <a:t>summarise</a:t>
                      </a:r>
                      <a:r>
                        <a:rPr lang="en-US" dirty="0"/>
                        <a:t>:</a:t>
                      </a:r>
                    </a:p>
                    <a:p>
                      <a:pPr marL="285750" indent="-285750">
                        <a:buFont typeface="Arial" panose="020B0604020202020204" pitchFamily="34" charset="0"/>
                        <a:buChar char="•"/>
                      </a:pPr>
                      <a:r>
                        <a:rPr lang="en-US" dirty="0"/>
                        <a:t>The function (and structure where relevant)</a:t>
                      </a:r>
                    </a:p>
                    <a:p>
                      <a:pPr marL="285750" indent="-285750">
                        <a:buFont typeface="Arial" panose="020B0604020202020204" pitchFamily="34" charset="0"/>
                        <a:buChar char="•"/>
                      </a:pPr>
                      <a:r>
                        <a:rPr lang="en-US" dirty="0"/>
                        <a:t>A food example</a:t>
                      </a:r>
                    </a:p>
                    <a:p>
                      <a:pPr marL="285750" indent="-285750">
                        <a:buFont typeface="Arial" panose="020B0604020202020204" pitchFamily="34" charset="0"/>
                        <a:buChar char="•"/>
                      </a:pPr>
                      <a:r>
                        <a:rPr lang="en-US" dirty="0"/>
                        <a:t>Any other salient points</a:t>
                      </a:r>
                    </a:p>
                  </a:txBody>
                  <a:tcPr/>
                </a:tc>
                <a:tc>
                  <a:txBody>
                    <a:bodyPr/>
                    <a:lstStyle/>
                    <a:p>
                      <a:pPr marL="0" indent="0">
                        <a:buFont typeface="Arial" panose="020B0604020202020204" pitchFamily="34" charset="0"/>
                        <a:buNone/>
                      </a:pPr>
                      <a:r>
                        <a:rPr lang="en-GB" dirty="0">
                          <a:hlinkClick r:id="rId2"/>
                        </a:rPr>
                        <a:t>https://detoxkitchen.co.uk/blog/macros-101</a:t>
                      </a:r>
                      <a:endParaRPr lang="en-GB" dirty="0"/>
                    </a:p>
                    <a:p>
                      <a:pPr marL="285750" indent="-285750">
                        <a:buFont typeface="Arial" panose="020B0604020202020204" pitchFamily="34" charset="0"/>
                        <a:buChar char="•"/>
                      </a:pPr>
                      <a:r>
                        <a:rPr lang="en-GB" b="0" dirty="0"/>
                        <a:t>please note that this website will refer to its service of providing meals </a:t>
                      </a:r>
                    </a:p>
                    <a:p>
                      <a:pPr marL="0" indent="0">
                        <a:buFont typeface="Arial" panose="020B0604020202020204" pitchFamily="34" charset="0"/>
                        <a:buNone/>
                      </a:pPr>
                      <a:r>
                        <a:rPr lang="en-GB" b="1" dirty="0"/>
                        <a:t>Suitable for students aged 15-18</a:t>
                      </a:r>
                    </a:p>
                  </a:txBody>
                  <a:tcPr/>
                </a:tc>
                <a:extLst>
                  <a:ext uri="{0D108BD9-81ED-4DB2-BD59-A6C34878D82A}">
                    <a16:rowId xmlns:a16="http://schemas.microsoft.com/office/drawing/2014/main" val="2711291812"/>
                  </a:ext>
                </a:extLst>
              </a:tr>
            </a:tbl>
          </a:graphicData>
        </a:graphic>
      </p:graphicFrame>
      <p:sp>
        <p:nvSpPr>
          <p:cNvPr id="3" name="Title 2">
            <a:extLst>
              <a:ext uri="{FF2B5EF4-FFF2-40B4-BE49-F238E27FC236}">
                <a16:creationId xmlns:a16="http://schemas.microsoft.com/office/drawing/2014/main" id="{EE8695BF-4D95-41EF-BFCA-1A7BE6380872}"/>
              </a:ext>
            </a:extLst>
          </p:cNvPr>
          <p:cNvSpPr>
            <a:spLocks noGrp="1"/>
          </p:cNvSpPr>
          <p:nvPr>
            <p:ph type="title"/>
          </p:nvPr>
        </p:nvSpPr>
        <p:spPr/>
        <p:txBody>
          <a:bodyPr/>
          <a:lstStyle/>
          <a:p>
            <a:r>
              <a:rPr lang="en-US"/>
              <a:t>Lesson Activity Suggestions</a:t>
            </a:r>
            <a:endParaRPr lang="en-GB"/>
          </a:p>
        </p:txBody>
      </p:sp>
    </p:spTree>
    <p:extLst>
      <p:ext uri="{BB962C8B-B14F-4D97-AF65-F5344CB8AC3E}">
        <p14:creationId xmlns:p14="http://schemas.microsoft.com/office/powerpoint/2010/main" val="5099398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D9C44A7-DDD9-410F-B4EE-8290D0B2071B}"/>
              </a:ext>
            </a:extLst>
          </p:cNvPr>
          <p:cNvGraphicFramePr>
            <a:graphicFrameLocks noGrp="1"/>
          </p:cNvGraphicFramePr>
          <p:nvPr>
            <p:ph sz="quarter" idx="18"/>
            <p:extLst>
              <p:ext uri="{D42A27DB-BD31-4B8C-83A1-F6EECF244321}">
                <p14:modId xmlns:p14="http://schemas.microsoft.com/office/powerpoint/2010/main" val="2288853123"/>
              </p:ext>
            </p:extLst>
          </p:nvPr>
        </p:nvGraphicFramePr>
        <p:xfrm>
          <a:off x="409500" y="997699"/>
          <a:ext cx="9005302" cy="4856163"/>
        </p:xfrm>
        <a:graphic>
          <a:graphicData uri="http://schemas.openxmlformats.org/drawingml/2006/table">
            <a:tbl>
              <a:tblPr firstRow="1" bandRow="1">
                <a:tableStyleId>{00A15C55-8517-42AA-B614-E9B94910E393}</a:tableStyleId>
              </a:tblPr>
              <a:tblGrid>
                <a:gridCol w="4502651">
                  <a:extLst>
                    <a:ext uri="{9D8B030D-6E8A-4147-A177-3AD203B41FA5}">
                      <a16:colId xmlns:a16="http://schemas.microsoft.com/office/drawing/2014/main" val="2211409808"/>
                    </a:ext>
                  </a:extLst>
                </a:gridCol>
                <a:gridCol w="4502651">
                  <a:extLst>
                    <a:ext uri="{9D8B030D-6E8A-4147-A177-3AD203B41FA5}">
                      <a16:colId xmlns:a16="http://schemas.microsoft.com/office/drawing/2014/main" val="1987540040"/>
                    </a:ext>
                  </a:extLst>
                </a:gridCol>
              </a:tblGrid>
              <a:tr h="370840">
                <a:tc>
                  <a:txBody>
                    <a:bodyPr/>
                    <a:lstStyle/>
                    <a:p>
                      <a:r>
                        <a:rPr lang="en-US"/>
                        <a:t>Activity  &amp; Description</a:t>
                      </a:r>
                      <a:endParaRPr lang="en-GB"/>
                    </a:p>
                  </a:txBody>
                  <a:tcPr/>
                </a:tc>
                <a:tc>
                  <a:txBody>
                    <a:bodyPr/>
                    <a:lstStyle/>
                    <a:p>
                      <a:pPr lvl="0">
                        <a:buNone/>
                      </a:pPr>
                      <a:r>
                        <a:rPr lang="en-US"/>
                        <a:t>Supporting Resources &amp; Age Recommendation</a:t>
                      </a:r>
                      <a:endParaRPr lang="en-GB"/>
                    </a:p>
                  </a:txBody>
                  <a:tcPr/>
                </a:tc>
                <a:extLst>
                  <a:ext uri="{0D108BD9-81ED-4DB2-BD59-A6C34878D82A}">
                    <a16:rowId xmlns:a16="http://schemas.microsoft.com/office/drawing/2014/main" val="3203626599"/>
                  </a:ext>
                </a:extLst>
              </a:tr>
              <a:tr h="370840">
                <a:tc>
                  <a:txBody>
                    <a:bodyPr/>
                    <a:lstStyle/>
                    <a:p>
                      <a:pPr marL="0" indent="0">
                        <a:buFont typeface="Arial" panose="020B0604020202020204" pitchFamily="34" charset="0"/>
                        <a:buNone/>
                      </a:pPr>
                      <a:r>
                        <a:rPr lang="en-US"/>
                        <a:t>Exploring a sustainable diet. </a:t>
                      </a:r>
                    </a:p>
                    <a:p>
                      <a:pPr marL="285750" indent="-285750">
                        <a:buFont typeface="Arial" panose="020B0604020202020204" pitchFamily="34" charset="0"/>
                        <a:buChar char="•"/>
                      </a:pPr>
                      <a:r>
                        <a:rPr lang="en-US"/>
                        <a:t>Using resources, design a poster/policy/argument to promote a sustainable diet.</a:t>
                      </a:r>
                    </a:p>
                    <a:p>
                      <a:pPr marL="285750" indent="-285750">
                        <a:buFont typeface="Arial" panose="020B0604020202020204" pitchFamily="34" charset="0"/>
                        <a:buChar char="•"/>
                      </a:pPr>
                      <a:r>
                        <a:rPr lang="en-US"/>
                        <a:t>Include the difficulties you will need to overcome to do this. </a:t>
                      </a:r>
                    </a:p>
                  </a:txBody>
                  <a:tcPr/>
                </a:tc>
                <a:tc>
                  <a:txBody>
                    <a:bodyPr/>
                    <a:lstStyle/>
                    <a:p>
                      <a:pPr marL="0" marR="0" lvl="0" indent="0" algn="l" rtl="0">
                        <a:lnSpc>
                          <a:spcPct val="100000"/>
                        </a:lnSpc>
                        <a:spcBef>
                          <a:spcPts val="0"/>
                        </a:spcBef>
                        <a:spcAft>
                          <a:spcPts val="0"/>
                        </a:spcAft>
                        <a:buFont typeface="Arial" panose="020B0604020202020204" pitchFamily="34" charset="0"/>
                        <a:buNone/>
                      </a:pPr>
                      <a:r>
                        <a:rPr lang="en-GB" b="1">
                          <a:hlinkClick r:id="rId2"/>
                        </a:rPr>
                        <a:t>https://www.foodethicscouncil.org/learn/</a:t>
                      </a:r>
                      <a:endParaRPr lang="en-GB"/>
                    </a:p>
                    <a:p>
                      <a:pPr marL="0" marR="0" lvl="0" indent="0" algn="l" rtl="0">
                        <a:lnSpc>
                          <a:spcPct val="100000"/>
                        </a:lnSpc>
                        <a:spcBef>
                          <a:spcPts val="0"/>
                        </a:spcBef>
                        <a:spcAft>
                          <a:spcPts val="0"/>
                        </a:spcAft>
                        <a:buFont typeface="Arial" panose="020B0604020202020204" pitchFamily="34" charset="0"/>
                        <a:buNone/>
                      </a:pPr>
                      <a:r>
                        <a:rPr lang="en-US"/>
                        <a:t>This is a charity that provides independent advice on the ethics of food and farming. Their website contains a range of resources. </a:t>
                      </a:r>
                    </a:p>
                    <a:p>
                      <a:pPr marL="0" marR="0" lvl="0" indent="0" algn="l" rtl="0">
                        <a:lnSpc>
                          <a:spcPct val="100000"/>
                        </a:lnSpc>
                        <a:spcBef>
                          <a:spcPts val="0"/>
                        </a:spcBef>
                        <a:spcAft>
                          <a:spcPts val="0"/>
                        </a:spcAft>
                        <a:buFont typeface="Arial" panose="020B0604020202020204" pitchFamily="34" charset="0"/>
                        <a:buNone/>
                      </a:pPr>
                      <a:r>
                        <a:rPr lang="en-US" b="1"/>
                        <a:t>Suitable for students aged 8-18</a:t>
                      </a:r>
                      <a:endParaRPr lang="en-GB" b="1"/>
                    </a:p>
                  </a:txBody>
                  <a:tcPr/>
                </a:tc>
                <a:extLst>
                  <a:ext uri="{0D108BD9-81ED-4DB2-BD59-A6C34878D82A}">
                    <a16:rowId xmlns:a16="http://schemas.microsoft.com/office/drawing/2014/main" val="1870281398"/>
                  </a:ext>
                </a:extLst>
              </a:tr>
              <a:tr h="370840">
                <a:tc>
                  <a:txBody>
                    <a:bodyPr/>
                    <a:lstStyle/>
                    <a:p>
                      <a:r>
                        <a:rPr lang="en-US" b="1"/>
                        <a:t>Blue Zones.</a:t>
                      </a:r>
                      <a:r>
                        <a:rPr lang="en-US"/>
                        <a:t> Using the web based resource, find out:</a:t>
                      </a:r>
                    </a:p>
                    <a:p>
                      <a:pPr marL="285750" indent="-285750">
                        <a:buFont typeface="Arial" panose="020B0604020202020204" pitchFamily="34" charset="0"/>
                        <a:buChar char="•"/>
                      </a:pPr>
                      <a:r>
                        <a:rPr lang="en-US"/>
                        <a:t>Where are the 5 Blue Zones in the world (draw these on a map)</a:t>
                      </a:r>
                    </a:p>
                    <a:p>
                      <a:pPr marL="285750" indent="-285750">
                        <a:buFont typeface="Arial" panose="020B0604020202020204" pitchFamily="34" charset="0"/>
                        <a:buChar char="•"/>
                      </a:pPr>
                      <a:r>
                        <a:rPr lang="en-US"/>
                        <a:t>What do they all have in common?</a:t>
                      </a:r>
                    </a:p>
                    <a:p>
                      <a:pPr marL="285750" indent="-285750">
                        <a:buFont typeface="Arial" panose="020B0604020202020204" pitchFamily="34" charset="0"/>
                        <a:buChar char="•"/>
                      </a:pPr>
                      <a:r>
                        <a:rPr lang="en-US"/>
                        <a:t>How old do people here typically live for?</a:t>
                      </a:r>
                    </a:p>
                    <a:p>
                      <a:pPr marL="285750" indent="-285750">
                        <a:buFont typeface="Arial" panose="020B0604020202020204" pitchFamily="34" charset="0"/>
                        <a:buChar char="•"/>
                      </a:pPr>
                      <a:r>
                        <a:rPr lang="en-US"/>
                        <a:t>Is there such a thing as ‘longevity food’?</a:t>
                      </a:r>
                    </a:p>
                    <a:p>
                      <a:pPr marL="285750" indent="-285750">
                        <a:buFont typeface="Arial" panose="020B0604020202020204" pitchFamily="34" charset="0"/>
                        <a:buChar char="•"/>
                      </a:pPr>
                      <a:r>
                        <a:rPr lang="en-GB"/>
                        <a:t>When did Dr </a:t>
                      </a:r>
                      <a:r>
                        <a:rPr lang="en-GB" err="1"/>
                        <a:t>Elsworth</a:t>
                      </a:r>
                      <a:r>
                        <a:rPr lang="en-GB"/>
                        <a:t> Wareham retire  as a </a:t>
                      </a:r>
                      <a:r>
                        <a:rPr lang="en-GB" err="1"/>
                        <a:t>cardiothorasic</a:t>
                      </a:r>
                      <a:r>
                        <a:rPr lang="en-GB"/>
                        <a:t> surgeon?</a:t>
                      </a:r>
                    </a:p>
                    <a:p>
                      <a:pPr marL="0" marR="0" lvl="0" indent="0" algn="l" defTabSz="74292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a:t>Please note the video of Dr </a:t>
                      </a:r>
                      <a:r>
                        <a:rPr lang="en-GB" sz="1050" b="0" err="1"/>
                        <a:t>Elsworth</a:t>
                      </a:r>
                      <a:r>
                        <a:rPr lang="en-GB" sz="1050" b="0"/>
                        <a:t> Wareham (3) who is 98 and lives in a Blue Zone is 13 minutes, though it is not necessary to watch entire clip. </a:t>
                      </a:r>
                    </a:p>
                    <a:p>
                      <a:pPr marL="285750" lvl="0" indent="-285750">
                        <a:buFont typeface="Arial" panose="020B0604020202020204" pitchFamily="34" charset="0"/>
                        <a:buChar char="•"/>
                      </a:pPr>
                      <a:r>
                        <a:rPr lang="en-GB" sz="1050" b="0"/>
                        <a:t>(0.00-4.36 intro on his diet and lifestyle)</a:t>
                      </a:r>
                    </a:p>
                    <a:p>
                      <a:pPr marL="285750" lvl="0" indent="-285750">
                        <a:buFont typeface="Arial" panose="020B0604020202020204" pitchFamily="34" charset="0"/>
                        <a:buChar char="•"/>
                      </a:pPr>
                      <a:r>
                        <a:rPr lang="en-GB" sz="1050" b="0"/>
                        <a:t>(4.36-6.00 changing tastes to healthier options)</a:t>
                      </a:r>
                    </a:p>
                    <a:p>
                      <a:pPr marL="285750" lvl="0" indent="-285750">
                        <a:buFont typeface="Arial" panose="020B0604020202020204" pitchFamily="34" charset="0"/>
                        <a:buChar char="•"/>
                      </a:pPr>
                      <a:r>
                        <a:rPr lang="en-GB" sz="1050" b="0"/>
                        <a:t>(6.00-10.08 rise of heart disease/cholesterol)</a:t>
                      </a:r>
                    </a:p>
                    <a:p>
                      <a:pPr marL="285750" lvl="0" indent="-285750">
                        <a:buFont typeface="Arial" panose="020B0604020202020204" pitchFamily="34" charset="0"/>
                        <a:buChar char="•"/>
                      </a:pPr>
                      <a:r>
                        <a:rPr lang="en-GB" sz="1050" b="0"/>
                        <a:t>(10.08-end reducing risk of heart disease)</a:t>
                      </a:r>
                    </a:p>
                  </a:txBody>
                  <a:tcPr/>
                </a:tc>
                <a:tc>
                  <a:txBody>
                    <a:bodyPr/>
                    <a:lstStyle/>
                    <a:p>
                      <a:pPr marL="342900" lvl="0" indent="-342900">
                        <a:buFont typeface="+mj-lt"/>
                        <a:buAutoNum type="arabicPeriod"/>
                      </a:pPr>
                      <a:r>
                        <a:rPr lang="en-GB">
                          <a:hlinkClick r:id="rId3"/>
                        </a:rPr>
                        <a:t>https://www.nationalgeographic.com/books/features/5-blue-zones-where-the-worlds-healthiest-people-live/</a:t>
                      </a:r>
                      <a:endParaRPr lang="en-GB"/>
                    </a:p>
                    <a:p>
                      <a:pPr marL="342900" lvl="0" indent="-342900">
                        <a:buFont typeface="+mj-lt"/>
                        <a:buAutoNum type="arabicPeriod"/>
                      </a:pPr>
                      <a:r>
                        <a:rPr lang="en-GB">
                          <a:hlinkClick r:id="rId4"/>
                        </a:rPr>
                        <a:t>https://www.bluezones.com/2015/04/the-blue-zones-solution-secrets-of-the-worlds-healthiest-people-9-questions-for-dan-buettner/</a:t>
                      </a:r>
                      <a:endParaRPr lang="en-GB"/>
                    </a:p>
                    <a:p>
                      <a:pPr marL="342900" lvl="0" indent="-342900">
                        <a:buFont typeface="+mj-lt"/>
                        <a:buAutoNum type="arabicPeriod"/>
                      </a:pPr>
                      <a:r>
                        <a:rPr lang="en-GB">
                          <a:hlinkClick r:id="rId5"/>
                        </a:rPr>
                        <a:t>https://www.bluezones.com/exploration/loma-linda-california/</a:t>
                      </a:r>
                    </a:p>
                    <a:p>
                      <a:pPr marL="342900" lvl="0" indent="-342900">
                        <a:buFont typeface="+mj-lt"/>
                        <a:buAutoNum type="arabicPeriod"/>
                      </a:pPr>
                      <a:r>
                        <a:rPr lang="en-GB" sz="1450" b="0" i="0" u="none" strike="noStrike" noProof="0">
                          <a:latin typeface="Arial"/>
                          <a:hlinkClick r:id="rId6"/>
                        </a:rPr>
                        <a:t>https://www.youtube.com/watch?time_continue=4&amp;v=FX58PyQwrcI</a:t>
                      </a:r>
                      <a:r>
                        <a:rPr lang="en-GB"/>
                        <a:t> </a:t>
                      </a:r>
                    </a:p>
                  </a:txBody>
                  <a:tcPr/>
                </a:tc>
                <a:extLst>
                  <a:ext uri="{0D108BD9-81ED-4DB2-BD59-A6C34878D82A}">
                    <a16:rowId xmlns:a16="http://schemas.microsoft.com/office/drawing/2014/main" val="2874824723"/>
                  </a:ext>
                </a:extLst>
              </a:tr>
            </a:tbl>
          </a:graphicData>
        </a:graphic>
      </p:graphicFrame>
      <p:sp>
        <p:nvSpPr>
          <p:cNvPr id="3" name="Title 2">
            <a:extLst>
              <a:ext uri="{FF2B5EF4-FFF2-40B4-BE49-F238E27FC236}">
                <a16:creationId xmlns:a16="http://schemas.microsoft.com/office/drawing/2014/main" id="{FF3D9ED4-FB88-4546-8B39-E292C9296067}"/>
              </a:ext>
            </a:extLst>
          </p:cNvPr>
          <p:cNvSpPr>
            <a:spLocks noGrp="1"/>
          </p:cNvSpPr>
          <p:nvPr>
            <p:ph type="title"/>
          </p:nvPr>
        </p:nvSpPr>
        <p:spPr/>
        <p:txBody>
          <a:bodyPr/>
          <a:lstStyle/>
          <a:p>
            <a:r>
              <a:rPr lang="en-US"/>
              <a:t>Lesson Activity Suggestions</a:t>
            </a:r>
            <a:endParaRPr lang="en-GB"/>
          </a:p>
        </p:txBody>
      </p:sp>
    </p:spTree>
    <p:extLst>
      <p:ext uri="{BB962C8B-B14F-4D97-AF65-F5344CB8AC3E}">
        <p14:creationId xmlns:p14="http://schemas.microsoft.com/office/powerpoint/2010/main" val="26083037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2296A01-62B4-48BC-8CEB-6A3125E1EC09}"/>
              </a:ext>
            </a:extLst>
          </p:cNvPr>
          <p:cNvGraphicFramePr>
            <a:graphicFrameLocks noGrp="1"/>
          </p:cNvGraphicFramePr>
          <p:nvPr>
            <p:ph sz="quarter" idx="18"/>
            <p:extLst>
              <p:ext uri="{D42A27DB-BD31-4B8C-83A1-F6EECF244321}">
                <p14:modId xmlns:p14="http://schemas.microsoft.com/office/powerpoint/2010/main" val="3296843388"/>
              </p:ext>
            </p:extLst>
          </p:nvPr>
        </p:nvGraphicFramePr>
        <p:xfrm>
          <a:off x="477795" y="1044575"/>
          <a:ext cx="9086850" cy="4599369"/>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2473498030"/>
                    </a:ext>
                  </a:extLst>
                </a:gridCol>
                <a:gridCol w="4543425">
                  <a:extLst>
                    <a:ext uri="{9D8B030D-6E8A-4147-A177-3AD203B41FA5}">
                      <a16:colId xmlns:a16="http://schemas.microsoft.com/office/drawing/2014/main" val="3114418317"/>
                    </a:ext>
                  </a:extLst>
                </a:gridCol>
              </a:tblGrid>
              <a:tr h="123311">
                <a:tc>
                  <a:txBody>
                    <a:bodyPr/>
                    <a:lstStyle/>
                    <a:p>
                      <a:pPr marL="0" marR="0" lvl="0" indent="0" algn="l" rtl="0" eaLnBrk="1" fontAlgn="auto" latinLnBrk="0" hangingPunct="1">
                        <a:lnSpc>
                          <a:spcPct val="100000"/>
                        </a:lnSpc>
                        <a:spcBef>
                          <a:spcPts val="0"/>
                        </a:spcBef>
                        <a:spcAft>
                          <a:spcPts val="0"/>
                        </a:spcAft>
                        <a:buFontTx/>
                        <a:buNone/>
                      </a:pPr>
                      <a:r>
                        <a:rPr lang="en-US"/>
                        <a:t>Activity  &amp; Description</a:t>
                      </a:r>
                      <a:endParaRPr lang="en-GB"/>
                    </a:p>
                    <a:p>
                      <a:endParaRPr lang="en-GB"/>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Supporting Resources &amp; Age Recommendation</a:t>
                      </a:r>
                      <a:endParaRPr lang="en-GB"/>
                    </a:p>
                    <a:p>
                      <a:endParaRPr lang="en-GB"/>
                    </a:p>
                  </a:txBody>
                  <a:tcPr/>
                </a:tc>
                <a:extLst>
                  <a:ext uri="{0D108BD9-81ED-4DB2-BD59-A6C34878D82A}">
                    <a16:rowId xmlns:a16="http://schemas.microsoft.com/office/drawing/2014/main" val="4035871205"/>
                  </a:ext>
                </a:extLst>
              </a:tr>
              <a:tr h="370840">
                <a:tc>
                  <a:txBody>
                    <a:bodyPr/>
                    <a:lstStyle/>
                    <a:p>
                      <a:r>
                        <a:rPr lang="en-US"/>
                        <a:t>Watch Dr Chatterjee video and discuss the key tips from around globe. </a:t>
                      </a:r>
                    </a:p>
                  </a:txBody>
                  <a:tcPr/>
                </a:tc>
                <a:tc>
                  <a:txBody>
                    <a:bodyPr/>
                    <a:lstStyle/>
                    <a:p>
                      <a:r>
                        <a:rPr lang="en-US"/>
                        <a:t>Slide 22 – video link</a:t>
                      </a:r>
                    </a:p>
                    <a:p>
                      <a:r>
                        <a:rPr lang="en-US" b="1"/>
                        <a:t>Suitable for all students</a:t>
                      </a:r>
                      <a:endParaRPr lang="en-GB" b="1"/>
                    </a:p>
                  </a:txBody>
                  <a:tcPr/>
                </a:tc>
                <a:extLst>
                  <a:ext uri="{0D108BD9-81ED-4DB2-BD59-A6C34878D82A}">
                    <a16:rowId xmlns:a16="http://schemas.microsoft.com/office/drawing/2014/main" val="339383894"/>
                  </a:ext>
                </a:extLst>
              </a:tr>
              <a:tr h="370840">
                <a:tc>
                  <a:txBody>
                    <a:bodyPr/>
                    <a:lstStyle/>
                    <a:p>
                      <a:r>
                        <a:rPr lang="en-US"/>
                        <a:t>Movement snacking lesson</a:t>
                      </a:r>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Watch video of Dr Chatterjee and use some of these suggestions or include your own in a lesson</a:t>
                      </a:r>
                      <a:endParaRPr lang="en-GB">
                        <a:hlinkClick r:id="rId2"/>
                      </a:endParaRPr>
                    </a:p>
                    <a:p>
                      <a:r>
                        <a:rPr lang="en-GB">
                          <a:hlinkClick r:id="rId2"/>
                        </a:rPr>
                        <a:t>https://drchatterjee.com/5min-kitchen-workout/</a:t>
                      </a:r>
                      <a:r>
                        <a:rPr lang="en-GB"/>
                        <a:t> [7.45 mins]</a:t>
                      </a:r>
                    </a:p>
                    <a:p>
                      <a:r>
                        <a:rPr lang="en-GB" b="1"/>
                        <a:t>Suitable for all students</a:t>
                      </a:r>
                    </a:p>
                  </a:txBody>
                  <a:tcPr/>
                </a:tc>
                <a:extLst>
                  <a:ext uri="{0D108BD9-81ED-4DB2-BD59-A6C34878D82A}">
                    <a16:rowId xmlns:a16="http://schemas.microsoft.com/office/drawing/2014/main" val="3328872175"/>
                  </a:ext>
                </a:extLst>
              </a:tr>
              <a:tr h="370840">
                <a:tc>
                  <a:txBody>
                    <a:bodyPr/>
                    <a:lstStyle/>
                    <a:p>
                      <a:r>
                        <a:rPr lang="en-US"/>
                        <a:t>Explore impact of fast food diet by watching ‘Supersize Me’ movie and answering following questions:</a:t>
                      </a:r>
                    </a:p>
                    <a:p>
                      <a:pPr marL="285750" indent="-285750">
                        <a:buFont typeface="Arial" panose="020B0604020202020204" pitchFamily="34" charset="0"/>
                        <a:buChar char="•"/>
                      </a:pPr>
                      <a:r>
                        <a:rPr lang="en-US"/>
                        <a:t>How much sugar did he consume in 30 days? (1 pound is 453 grams, children should eat 25g per day)</a:t>
                      </a:r>
                    </a:p>
                    <a:p>
                      <a:pPr marL="285750" indent="-285750">
                        <a:buFont typeface="Arial" panose="020B0604020202020204" pitchFamily="34" charset="0"/>
                        <a:buChar char="•"/>
                      </a:pPr>
                      <a:r>
                        <a:rPr lang="en-US"/>
                        <a:t>How did his weight change?</a:t>
                      </a:r>
                    </a:p>
                    <a:p>
                      <a:pPr marL="285750" indent="-285750">
                        <a:buFont typeface="Arial" panose="020B0604020202020204" pitchFamily="34" charset="0"/>
                        <a:buChar char="•"/>
                      </a:pPr>
                      <a:r>
                        <a:rPr lang="en-US"/>
                        <a:t>How did his body fat % change?</a:t>
                      </a:r>
                    </a:p>
                    <a:p>
                      <a:pPr marL="285750" indent="-285750">
                        <a:buFont typeface="Arial" panose="020B0604020202020204" pitchFamily="34" charset="0"/>
                        <a:buChar char="•"/>
                      </a:pPr>
                      <a:r>
                        <a:rPr lang="en-US"/>
                        <a:t>What other changes did you notice?</a:t>
                      </a:r>
                    </a:p>
                    <a:p>
                      <a:pPr marL="285750" lvl="0" indent="-285750">
                        <a:buFont typeface="Arial" panose="020B0604020202020204" pitchFamily="34" charset="0"/>
                        <a:buChar char="•"/>
                      </a:pPr>
                      <a:r>
                        <a:rPr lang="en-US"/>
                        <a:t>Were there any changes that surprised you?</a:t>
                      </a:r>
                    </a:p>
                  </a:txBody>
                  <a:tcPr/>
                </a:tc>
                <a:tc>
                  <a:txBody>
                    <a:bodyPr/>
                    <a:lstStyle/>
                    <a:p>
                      <a:r>
                        <a:rPr lang="en-US"/>
                        <a:t>Obesity – Supersize Me Video</a:t>
                      </a:r>
                    </a:p>
                    <a:p>
                      <a:r>
                        <a:rPr lang="en-GB">
                          <a:hlinkClick r:id="rId3"/>
                        </a:rPr>
                        <a:t>https://www.youtube.com/watch?v=hOtrBjidIGk</a:t>
                      </a:r>
                      <a:r>
                        <a:rPr lang="en-GB"/>
                        <a:t> [7.21 mins]</a:t>
                      </a:r>
                    </a:p>
                    <a:p>
                      <a:endParaRPr lang="en-GB"/>
                    </a:p>
                    <a:p>
                      <a:endParaRPr lang="en-GB"/>
                    </a:p>
                    <a:p>
                      <a:endParaRPr lang="en-GB"/>
                    </a:p>
                    <a:p>
                      <a:endParaRPr lang="en-GB"/>
                    </a:p>
                    <a:p>
                      <a:endParaRPr lang="en-GB"/>
                    </a:p>
                    <a:p>
                      <a:endParaRPr lang="en-GB" b="1"/>
                    </a:p>
                    <a:p>
                      <a:r>
                        <a:rPr lang="en-GB" b="1"/>
                        <a:t>Suitable for all students aged 9-18</a:t>
                      </a:r>
                    </a:p>
                  </a:txBody>
                  <a:tcPr/>
                </a:tc>
                <a:extLst>
                  <a:ext uri="{0D108BD9-81ED-4DB2-BD59-A6C34878D82A}">
                    <a16:rowId xmlns:a16="http://schemas.microsoft.com/office/drawing/2014/main" val="729645415"/>
                  </a:ext>
                </a:extLst>
              </a:tr>
            </a:tbl>
          </a:graphicData>
        </a:graphic>
      </p:graphicFrame>
      <p:sp>
        <p:nvSpPr>
          <p:cNvPr id="3" name="Title 2">
            <a:extLst>
              <a:ext uri="{FF2B5EF4-FFF2-40B4-BE49-F238E27FC236}">
                <a16:creationId xmlns:a16="http://schemas.microsoft.com/office/drawing/2014/main" id="{32D15082-E7C4-47DD-9376-C17F2EFF334C}"/>
              </a:ext>
            </a:extLst>
          </p:cNvPr>
          <p:cNvSpPr>
            <a:spLocks noGrp="1"/>
          </p:cNvSpPr>
          <p:nvPr>
            <p:ph type="title"/>
          </p:nvPr>
        </p:nvSpPr>
        <p:spPr/>
        <p:txBody>
          <a:bodyPr/>
          <a:lstStyle/>
          <a:p>
            <a:r>
              <a:rPr lang="en-US"/>
              <a:t> Lesson Activity Suggestions </a:t>
            </a:r>
            <a:endParaRPr lang="en-GB"/>
          </a:p>
        </p:txBody>
      </p:sp>
    </p:spTree>
    <p:extLst>
      <p:ext uri="{BB962C8B-B14F-4D97-AF65-F5344CB8AC3E}">
        <p14:creationId xmlns:p14="http://schemas.microsoft.com/office/powerpoint/2010/main" val="24095086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18D9-5737-4CEA-BFB8-5DDD2A15BFA5}"/>
              </a:ext>
            </a:extLst>
          </p:cNvPr>
          <p:cNvSpPr>
            <a:spLocks noGrp="1"/>
          </p:cNvSpPr>
          <p:nvPr>
            <p:ph type="title"/>
          </p:nvPr>
        </p:nvSpPr>
        <p:spPr/>
        <p:txBody>
          <a:bodyPr/>
          <a:lstStyle/>
          <a:p>
            <a:r>
              <a:rPr lang="en-US"/>
              <a:t>Supporting slides for lesson activity suggestions </a:t>
            </a:r>
            <a:endParaRPr lang="en-GB"/>
          </a:p>
        </p:txBody>
      </p:sp>
    </p:spTree>
    <p:extLst>
      <p:ext uri="{BB962C8B-B14F-4D97-AF65-F5344CB8AC3E}">
        <p14:creationId xmlns:p14="http://schemas.microsoft.com/office/powerpoint/2010/main" val="36898120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12E5D-211A-45C5-9D29-7C39A8D507F1}"/>
              </a:ext>
            </a:extLst>
          </p:cNvPr>
          <p:cNvSpPr>
            <a:spLocks noGrp="1"/>
          </p:cNvSpPr>
          <p:nvPr>
            <p:ph type="title"/>
          </p:nvPr>
        </p:nvSpPr>
        <p:spPr/>
        <p:txBody>
          <a:bodyPr/>
          <a:lstStyle/>
          <a:p>
            <a:r>
              <a:rPr lang="en-US"/>
              <a:t>Foods from around the Cognita World</a:t>
            </a:r>
            <a:endParaRPr lang="en-GB"/>
          </a:p>
        </p:txBody>
      </p:sp>
    </p:spTree>
    <p:extLst>
      <p:ext uri="{BB962C8B-B14F-4D97-AF65-F5344CB8AC3E}">
        <p14:creationId xmlns:p14="http://schemas.microsoft.com/office/powerpoint/2010/main" val="3548610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3A26-5884-4D19-9544-C107CA004821}"/>
              </a:ext>
            </a:extLst>
          </p:cNvPr>
          <p:cNvSpPr>
            <a:spLocks noGrp="1"/>
          </p:cNvSpPr>
          <p:nvPr>
            <p:ph type="title"/>
          </p:nvPr>
        </p:nvSpPr>
        <p:spPr/>
        <p:txBody>
          <a:bodyPr/>
          <a:lstStyle/>
          <a:p>
            <a:r>
              <a:rPr lang="en-US"/>
              <a:t>Summary of Key Evidence  Nutrition </a:t>
            </a:r>
            <a:endParaRPr lang="en-GB"/>
          </a:p>
        </p:txBody>
      </p:sp>
    </p:spTree>
    <p:extLst>
      <p:ext uri="{BB962C8B-B14F-4D97-AF65-F5344CB8AC3E}">
        <p14:creationId xmlns:p14="http://schemas.microsoft.com/office/powerpoint/2010/main" val="2617579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00772-BDE6-B943-9185-B3A2F069E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5" y="881635"/>
            <a:ext cx="9262035" cy="5209895"/>
          </a:xfrm>
          <a:prstGeom prst="rect">
            <a:avLst/>
          </a:prstGeom>
        </p:spPr>
      </p:pic>
      <p:pic>
        <p:nvPicPr>
          <p:cNvPr id="4" name="Picture 3">
            <a:extLst>
              <a:ext uri="{FF2B5EF4-FFF2-40B4-BE49-F238E27FC236}">
                <a16:creationId xmlns:a16="http://schemas.microsoft.com/office/drawing/2014/main" id="{76A5EB0A-8260-C444-BAFE-31E1651A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394" y="3821545"/>
            <a:ext cx="1374765" cy="1226590"/>
          </a:xfrm>
          <a:prstGeom prst="rect">
            <a:avLst/>
          </a:prstGeom>
        </p:spPr>
      </p:pic>
      <p:pic>
        <p:nvPicPr>
          <p:cNvPr id="6" name="Picture 5">
            <a:extLst>
              <a:ext uri="{FF2B5EF4-FFF2-40B4-BE49-F238E27FC236}">
                <a16:creationId xmlns:a16="http://schemas.microsoft.com/office/drawing/2014/main" id="{5B515620-8310-7C42-978C-AAD38BC9F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809" y="4468013"/>
            <a:ext cx="1273636" cy="1119991"/>
          </a:xfrm>
          <a:prstGeom prst="rect">
            <a:avLst/>
          </a:prstGeom>
        </p:spPr>
      </p:pic>
      <p:sp>
        <p:nvSpPr>
          <p:cNvPr id="46" name="TextBox 45">
            <a:extLst>
              <a:ext uri="{FF2B5EF4-FFF2-40B4-BE49-F238E27FC236}">
                <a16:creationId xmlns:a16="http://schemas.microsoft.com/office/drawing/2014/main" id="{5EB2B251-33B0-E249-B717-47F25315F966}"/>
              </a:ext>
            </a:extLst>
          </p:cNvPr>
          <p:cNvSpPr txBox="1"/>
          <p:nvPr/>
        </p:nvSpPr>
        <p:spPr>
          <a:xfrm>
            <a:off x="3477346" y="4269698"/>
            <a:ext cx="72593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Brazil</a:t>
            </a:r>
          </a:p>
        </p:txBody>
      </p:sp>
      <p:sp>
        <p:nvSpPr>
          <p:cNvPr id="47" name="TextBox 46">
            <a:extLst>
              <a:ext uri="{FF2B5EF4-FFF2-40B4-BE49-F238E27FC236}">
                <a16:creationId xmlns:a16="http://schemas.microsoft.com/office/drawing/2014/main" id="{E25C6FC9-AEFE-E149-B63A-F34898261CB2}"/>
              </a:ext>
            </a:extLst>
          </p:cNvPr>
          <p:cNvSpPr txBox="1"/>
          <p:nvPr/>
        </p:nvSpPr>
        <p:spPr>
          <a:xfrm>
            <a:off x="3633265" y="2916798"/>
            <a:ext cx="72593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Spain</a:t>
            </a:r>
          </a:p>
        </p:txBody>
      </p:sp>
      <p:sp>
        <p:nvSpPr>
          <p:cNvPr id="48" name="TextBox 47">
            <a:extLst>
              <a:ext uri="{FF2B5EF4-FFF2-40B4-BE49-F238E27FC236}">
                <a16:creationId xmlns:a16="http://schemas.microsoft.com/office/drawing/2014/main" id="{4CA6CD58-2CD7-5E4D-A943-35C33897EFD1}"/>
              </a:ext>
            </a:extLst>
          </p:cNvPr>
          <p:cNvSpPr txBox="1"/>
          <p:nvPr/>
        </p:nvSpPr>
        <p:spPr>
          <a:xfrm>
            <a:off x="4613688" y="2748795"/>
            <a:ext cx="1166804"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Switzerland</a:t>
            </a:r>
          </a:p>
        </p:txBody>
      </p:sp>
      <p:sp>
        <p:nvSpPr>
          <p:cNvPr id="49" name="TextBox 48">
            <a:extLst>
              <a:ext uri="{FF2B5EF4-FFF2-40B4-BE49-F238E27FC236}">
                <a16:creationId xmlns:a16="http://schemas.microsoft.com/office/drawing/2014/main" id="{78A9EA11-E415-4746-B342-4C83A48BEDCA}"/>
              </a:ext>
            </a:extLst>
          </p:cNvPr>
          <p:cNvSpPr txBox="1"/>
          <p:nvPr/>
        </p:nvSpPr>
        <p:spPr>
          <a:xfrm>
            <a:off x="3465735" y="2442239"/>
            <a:ext cx="934526" cy="492443"/>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United</a:t>
            </a:r>
          </a:p>
          <a:p>
            <a:pPr defTabSz="742950">
              <a:defRPr/>
            </a:pPr>
            <a:r>
              <a:rPr lang="en-US" sz="1300">
                <a:solidFill>
                  <a:srgbClr val="0070C0"/>
                </a:solidFill>
                <a:latin typeface="Montserrat Medium" pitchFamily="2" charset="77"/>
              </a:rPr>
              <a:t>Kingdom</a:t>
            </a:r>
          </a:p>
        </p:txBody>
      </p:sp>
      <p:sp>
        <p:nvSpPr>
          <p:cNvPr id="51" name="TextBox 50">
            <a:extLst>
              <a:ext uri="{FF2B5EF4-FFF2-40B4-BE49-F238E27FC236}">
                <a16:creationId xmlns:a16="http://schemas.microsoft.com/office/drawing/2014/main" id="{F8B3A9CB-75A5-5E45-BF1F-85DF998D71AB}"/>
              </a:ext>
            </a:extLst>
          </p:cNvPr>
          <p:cNvSpPr txBox="1"/>
          <p:nvPr/>
        </p:nvSpPr>
        <p:spPr>
          <a:xfrm>
            <a:off x="6895306" y="3536531"/>
            <a:ext cx="93452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Vietnam</a:t>
            </a:r>
          </a:p>
        </p:txBody>
      </p:sp>
      <p:sp>
        <p:nvSpPr>
          <p:cNvPr id="52" name="TextBox 51">
            <a:extLst>
              <a:ext uri="{FF2B5EF4-FFF2-40B4-BE49-F238E27FC236}">
                <a16:creationId xmlns:a16="http://schemas.microsoft.com/office/drawing/2014/main" id="{0D972A16-F78D-3849-8E1C-3FBCC489BE9A}"/>
              </a:ext>
            </a:extLst>
          </p:cNvPr>
          <p:cNvSpPr txBox="1"/>
          <p:nvPr/>
        </p:nvSpPr>
        <p:spPr>
          <a:xfrm>
            <a:off x="5953391" y="3546470"/>
            <a:ext cx="93452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Thailand</a:t>
            </a:r>
          </a:p>
        </p:txBody>
      </p:sp>
      <p:sp>
        <p:nvSpPr>
          <p:cNvPr id="53" name="TextBox 52">
            <a:extLst>
              <a:ext uri="{FF2B5EF4-FFF2-40B4-BE49-F238E27FC236}">
                <a16:creationId xmlns:a16="http://schemas.microsoft.com/office/drawing/2014/main" id="{5723D087-BC72-454D-9445-2374A2C2DAA4}"/>
              </a:ext>
            </a:extLst>
          </p:cNvPr>
          <p:cNvSpPr txBox="1"/>
          <p:nvPr/>
        </p:nvSpPr>
        <p:spPr>
          <a:xfrm>
            <a:off x="6765041" y="3914568"/>
            <a:ext cx="93452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Singapore</a:t>
            </a:r>
          </a:p>
        </p:txBody>
      </p:sp>
      <p:pic>
        <p:nvPicPr>
          <p:cNvPr id="8" name="Picture 7">
            <a:extLst>
              <a:ext uri="{FF2B5EF4-FFF2-40B4-BE49-F238E27FC236}">
                <a16:creationId xmlns:a16="http://schemas.microsoft.com/office/drawing/2014/main" id="{592FB351-EBEC-9D43-83BE-C195C18B8DC7}"/>
              </a:ext>
            </a:extLst>
          </p:cNvPr>
          <p:cNvPicPr>
            <a:picLocks noChangeAspect="1"/>
          </p:cNvPicPr>
          <p:nvPr/>
        </p:nvPicPr>
        <p:blipFill rotWithShape="1">
          <a:blip r:embed="rId5">
            <a:extLst>
              <a:ext uri="{28A0092B-C50C-407E-A947-70E740481C1C}">
                <a14:useLocalDpi xmlns:a14="http://schemas.microsoft.com/office/drawing/2010/main" val="0"/>
              </a:ext>
            </a:extLst>
          </a:blip>
          <a:srcRect t="51893" r="52317"/>
          <a:stretch/>
        </p:blipFill>
        <p:spPr>
          <a:xfrm>
            <a:off x="4154309" y="2995791"/>
            <a:ext cx="247650" cy="233570"/>
          </a:xfrm>
          <a:prstGeom prst="rect">
            <a:avLst/>
          </a:prstGeom>
        </p:spPr>
      </p:pic>
      <p:pic>
        <p:nvPicPr>
          <p:cNvPr id="10" name="Picture 9">
            <a:extLst>
              <a:ext uri="{FF2B5EF4-FFF2-40B4-BE49-F238E27FC236}">
                <a16:creationId xmlns:a16="http://schemas.microsoft.com/office/drawing/2014/main" id="{3EF3D491-2CCB-024D-8745-C2BBA010D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588" y="2841634"/>
            <a:ext cx="137316" cy="120751"/>
          </a:xfrm>
          <a:prstGeom prst="rect">
            <a:avLst/>
          </a:prstGeom>
        </p:spPr>
      </p:pic>
      <p:pic>
        <p:nvPicPr>
          <p:cNvPr id="12" name="Picture 11">
            <a:extLst>
              <a:ext uri="{FF2B5EF4-FFF2-40B4-BE49-F238E27FC236}">
                <a16:creationId xmlns:a16="http://schemas.microsoft.com/office/drawing/2014/main" id="{9D7BD5EF-33AC-AD4D-9B51-267A39615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858" y="2432946"/>
            <a:ext cx="482252" cy="424075"/>
          </a:xfrm>
          <a:prstGeom prst="rect">
            <a:avLst/>
          </a:prstGeom>
        </p:spPr>
      </p:pic>
      <p:pic>
        <p:nvPicPr>
          <p:cNvPr id="14" name="Picture 13">
            <a:extLst>
              <a:ext uri="{FF2B5EF4-FFF2-40B4-BE49-F238E27FC236}">
                <a16:creationId xmlns:a16="http://schemas.microsoft.com/office/drawing/2014/main" id="{9A7EBB15-22D2-6A41-B257-303132109C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975" y="3582824"/>
            <a:ext cx="433497" cy="409095"/>
          </a:xfrm>
          <a:prstGeom prst="rect">
            <a:avLst/>
          </a:prstGeom>
        </p:spPr>
      </p:pic>
      <p:pic>
        <p:nvPicPr>
          <p:cNvPr id="16" name="Picture 15">
            <a:extLst>
              <a:ext uri="{FF2B5EF4-FFF2-40B4-BE49-F238E27FC236}">
                <a16:creationId xmlns:a16="http://schemas.microsoft.com/office/drawing/2014/main" id="{F1C5140A-AAED-134E-8ADC-00B7E2AB0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8514" y="3497275"/>
            <a:ext cx="433497" cy="409095"/>
          </a:xfrm>
          <a:prstGeom prst="rect">
            <a:avLst/>
          </a:prstGeom>
        </p:spPr>
      </p:pic>
      <p:pic>
        <p:nvPicPr>
          <p:cNvPr id="20" name="Picture 19">
            <a:extLst>
              <a:ext uri="{FF2B5EF4-FFF2-40B4-BE49-F238E27FC236}">
                <a16:creationId xmlns:a16="http://schemas.microsoft.com/office/drawing/2014/main" id="{86E8F495-8556-C949-8AE9-1CED6A6FC2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0383" y="4044794"/>
            <a:ext cx="42243" cy="37147"/>
          </a:xfrm>
          <a:prstGeom prst="rect">
            <a:avLst/>
          </a:prstGeom>
        </p:spPr>
      </p:pic>
      <p:sp>
        <p:nvSpPr>
          <p:cNvPr id="2" name="Title 1">
            <a:extLst>
              <a:ext uri="{FF2B5EF4-FFF2-40B4-BE49-F238E27FC236}">
                <a16:creationId xmlns:a16="http://schemas.microsoft.com/office/drawing/2014/main" id="{00F9ECB1-5AD0-4AE5-BD20-716AF71F4BD4}"/>
              </a:ext>
            </a:extLst>
          </p:cNvPr>
          <p:cNvSpPr>
            <a:spLocks noGrp="1"/>
          </p:cNvSpPr>
          <p:nvPr>
            <p:ph type="title"/>
          </p:nvPr>
        </p:nvSpPr>
        <p:spPr>
          <a:xfrm>
            <a:off x="409500" y="263368"/>
            <a:ext cx="9087000" cy="314619"/>
          </a:xfrm>
        </p:spPr>
        <p:txBody>
          <a:bodyPr/>
          <a:lstStyle/>
          <a:p>
            <a:r>
              <a:rPr lang="en-MY" sz="2400" b="1"/>
              <a:t>We’re a global and highly diverse schools group</a:t>
            </a:r>
          </a:p>
        </p:txBody>
      </p:sp>
      <p:sp>
        <p:nvSpPr>
          <p:cNvPr id="23" name="TextBox 22">
            <a:extLst>
              <a:ext uri="{FF2B5EF4-FFF2-40B4-BE49-F238E27FC236}">
                <a16:creationId xmlns:a16="http://schemas.microsoft.com/office/drawing/2014/main" id="{6ECCEEB7-264C-4F84-A188-927349F6430B}"/>
              </a:ext>
            </a:extLst>
          </p:cNvPr>
          <p:cNvSpPr txBox="1"/>
          <p:nvPr/>
        </p:nvSpPr>
        <p:spPr>
          <a:xfrm>
            <a:off x="2285510" y="4811804"/>
            <a:ext cx="725936" cy="292388"/>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Chile</a:t>
            </a:r>
          </a:p>
        </p:txBody>
      </p:sp>
      <p:sp>
        <p:nvSpPr>
          <p:cNvPr id="24" name="TextBox 23">
            <a:extLst>
              <a:ext uri="{FF2B5EF4-FFF2-40B4-BE49-F238E27FC236}">
                <a16:creationId xmlns:a16="http://schemas.microsoft.com/office/drawing/2014/main" id="{4BA2D2A3-3EB5-4721-9555-059BA394A36D}"/>
              </a:ext>
            </a:extLst>
          </p:cNvPr>
          <p:cNvSpPr txBox="1"/>
          <p:nvPr/>
        </p:nvSpPr>
        <p:spPr>
          <a:xfrm>
            <a:off x="6808884" y="3102980"/>
            <a:ext cx="934526" cy="492443"/>
          </a:xfrm>
          <a:prstGeom prst="rect">
            <a:avLst/>
          </a:prstGeom>
          <a:noFill/>
        </p:spPr>
        <p:txBody>
          <a:bodyPr wrap="square" rtlCol="0">
            <a:spAutoFit/>
          </a:bodyPr>
          <a:lstStyle/>
          <a:p>
            <a:pPr defTabSz="742950">
              <a:defRPr/>
            </a:pPr>
            <a:r>
              <a:rPr lang="en-US" sz="1300">
                <a:solidFill>
                  <a:srgbClr val="0070C0"/>
                </a:solidFill>
                <a:latin typeface="Montserrat Medium" pitchFamily="2" charset="77"/>
              </a:rPr>
              <a:t>Hong </a:t>
            </a:r>
          </a:p>
          <a:p>
            <a:pPr defTabSz="742950">
              <a:defRPr/>
            </a:pPr>
            <a:r>
              <a:rPr lang="en-US" sz="1300">
                <a:solidFill>
                  <a:srgbClr val="0070C0"/>
                </a:solidFill>
                <a:latin typeface="Montserrat Medium" pitchFamily="2" charset="77"/>
              </a:rPr>
              <a:t>Kong</a:t>
            </a:r>
          </a:p>
        </p:txBody>
      </p:sp>
      <p:grpSp>
        <p:nvGrpSpPr>
          <p:cNvPr id="25" name="Group 24">
            <a:extLst>
              <a:ext uri="{FF2B5EF4-FFF2-40B4-BE49-F238E27FC236}">
                <a16:creationId xmlns:a16="http://schemas.microsoft.com/office/drawing/2014/main" id="{4015D380-C3B8-41F1-A6D7-A5177BB1EAA6}"/>
              </a:ext>
            </a:extLst>
          </p:cNvPr>
          <p:cNvGrpSpPr/>
          <p:nvPr/>
        </p:nvGrpSpPr>
        <p:grpSpPr>
          <a:xfrm>
            <a:off x="114686" y="4450535"/>
            <a:ext cx="2598686" cy="902320"/>
            <a:chOff x="664399" y="4819479"/>
            <a:chExt cx="3198383" cy="1110548"/>
          </a:xfrm>
        </p:grpSpPr>
        <p:pic>
          <p:nvPicPr>
            <p:cNvPr id="26" name="Picture 18" descr="https://www.cognita.com/wp-content/uploads/2019/02/0465f5_fdb7e1cbe79ffdc66f31abf30c52bab3.gif">
              <a:extLst>
                <a:ext uri="{FF2B5EF4-FFF2-40B4-BE49-F238E27FC236}">
                  <a16:creationId xmlns:a16="http://schemas.microsoft.com/office/drawing/2014/main" id="{671A9941-5EFF-4AB9-B816-866D6C68C0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661" y="4879490"/>
              <a:ext cx="418351" cy="4183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https://www.cognita.com/wp-content/uploads/2018/03/ABS_website.png">
              <a:extLst>
                <a:ext uri="{FF2B5EF4-FFF2-40B4-BE49-F238E27FC236}">
                  <a16:creationId xmlns:a16="http://schemas.microsoft.com/office/drawing/2014/main" id="{D41B579B-1A9E-47DE-A179-4B57C096BE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9452" y="4819479"/>
              <a:ext cx="730532" cy="4647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descr="https://www.cognita.com/wp-content/uploads/2016/02/Pumahue-puertomontt.png">
              <a:extLst>
                <a:ext uri="{FF2B5EF4-FFF2-40B4-BE49-F238E27FC236}">
                  <a16:creationId xmlns:a16="http://schemas.microsoft.com/office/drawing/2014/main" id="{62146B6D-B5FE-48E1-AF11-68FE1F0CB1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8276" y="5454404"/>
              <a:ext cx="463736" cy="4637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6" descr="https://www.cognita.com/wp-content/uploads/2016/02/Pumahue-curauma.png">
              <a:extLst>
                <a:ext uri="{FF2B5EF4-FFF2-40B4-BE49-F238E27FC236}">
                  <a16:creationId xmlns:a16="http://schemas.microsoft.com/office/drawing/2014/main" id="{6D779EAC-A302-479C-A662-90A2067336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86252" y="5454404"/>
              <a:ext cx="463736" cy="4637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8" descr="https://www.cognita.com/wp-content/uploads/2016/02/Pumahue-temuco.png">
              <a:extLst>
                <a:ext uri="{FF2B5EF4-FFF2-40B4-BE49-F238E27FC236}">
                  <a16:creationId xmlns:a16="http://schemas.microsoft.com/office/drawing/2014/main" id="{ACFB242C-E42A-4E19-B3AD-800FCED217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6121" y="5448060"/>
              <a:ext cx="463736" cy="4637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4" descr="Image result for colegios pumahue penalolen">
              <a:extLst>
                <a:ext uri="{FF2B5EF4-FFF2-40B4-BE49-F238E27FC236}">
                  <a16:creationId xmlns:a16="http://schemas.microsoft.com/office/drawing/2014/main" id="{7E1C5570-C841-4EEF-BC40-7FD850492C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4399" y="5425395"/>
              <a:ext cx="482066" cy="4820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6" descr="Image result for colegios pumahue Huechuraba">
              <a:extLst>
                <a:ext uri="{FF2B5EF4-FFF2-40B4-BE49-F238E27FC236}">
                  <a16:creationId xmlns:a16="http://schemas.microsoft.com/office/drawing/2014/main" id="{931ED723-BB03-4902-A3E7-64004915FC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39953" y="5435374"/>
              <a:ext cx="482066" cy="4820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8" descr="Image result for colegios pumahue Chicureo">
              <a:extLst>
                <a:ext uri="{FF2B5EF4-FFF2-40B4-BE49-F238E27FC236}">
                  <a16:creationId xmlns:a16="http://schemas.microsoft.com/office/drawing/2014/main" id="{53E9F52D-ED63-4A0C-A20C-D1BB48706E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30141" y="5448790"/>
              <a:ext cx="460878" cy="46087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0" descr="Image result for colegio Manquecura Valle lo Campino">
              <a:extLst>
                <a:ext uri="{FF2B5EF4-FFF2-40B4-BE49-F238E27FC236}">
                  <a16:creationId xmlns:a16="http://schemas.microsoft.com/office/drawing/2014/main" id="{FAE8BD4E-E591-457E-AD5B-A7C08F1E6A8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80716" y="4862335"/>
              <a:ext cx="482066" cy="4820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2" descr="Image result for colegio Manquecura Ciudad del Este">
              <a:extLst>
                <a:ext uri="{FF2B5EF4-FFF2-40B4-BE49-F238E27FC236}">
                  <a16:creationId xmlns:a16="http://schemas.microsoft.com/office/drawing/2014/main" id="{FD7ACBBA-6717-4637-997B-99CCFA31D0F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97409" y="4852256"/>
              <a:ext cx="482066" cy="4820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4" descr="Image result for colegio Manquecura DE LOS VALLES">
              <a:extLst>
                <a:ext uri="{FF2B5EF4-FFF2-40B4-BE49-F238E27FC236}">
                  <a16:creationId xmlns:a16="http://schemas.microsoft.com/office/drawing/2014/main" id="{D21CB2D9-FD5A-40D7-9EF6-F59513AF1A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75261" y="4852261"/>
              <a:ext cx="492140" cy="4921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2" descr="Image result for Colegio Pumahue Chicauma">
              <a:extLst>
                <a:ext uri="{FF2B5EF4-FFF2-40B4-BE49-F238E27FC236}">
                  <a16:creationId xmlns:a16="http://schemas.microsoft.com/office/drawing/2014/main" id="{6D6D698B-008D-4809-8E61-F5A72CBEF1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37541" y="5461183"/>
              <a:ext cx="468844" cy="468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89BFC273-71C8-4683-8C05-6C75B9ABA1E4}"/>
              </a:ext>
            </a:extLst>
          </p:cNvPr>
          <p:cNvGrpSpPr/>
          <p:nvPr/>
        </p:nvGrpSpPr>
        <p:grpSpPr>
          <a:xfrm>
            <a:off x="3350421" y="4367748"/>
            <a:ext cx="1273637" cy="770326"/>
            <a:chOff x="2824128" y="3959053"/>
            <a:chExt cx="1590397" cy="877218"/>
          </a:xfrm>
        </p:grpSpPr>
        <p:pic>
          <p:nvPicPr>
            <p:cNvPr id="40" name="Picture 8" descr="https://www.cognita.com/wp-content/uploads/2016/02/Gay-Lussac.png">
              <a:extLst>
                <a:ext uri="{FF2B5EF4-FFF2-40B4-BE49-F238E27FC236}">
                  <a16:creationId xmlns:a16="http://schemas.microsoft.com/office/drawing/2014/main" id="{C6CC2902-3241-4606-B3CC-59D165FCDE1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24128" y="3959053"/>
              <a:ext cx="877218" cy="8772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https://www.cognita.com/wp-content/uploads/2015/06/playpen_min.png">
              <a:extLst>
                <a:ext uri="{FF2B5EF4-FFF2-40B4-BE49-F238E27FC236}">
                  <a16:creationId xmlns:a16="http://schemas.microsoft.com/office/drawing/2014/main" id="{10C0C746-CC15-4EC0-AE65-517D5248EAA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79214" y="4255547"/>
              <a:ext cx="635311" cy="31447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International School Zurich North Logo">
            <a:extLst>
              <a:ext uri="{FF2B5EF4-FFF2-40B4-BE49-F238E27FC236}">
                <a16:creationId xmlns:a16="http://schemas.microsoft.com/office/drawing/2014/main" id="{889FC5F8-7471-41D1-896F-CC8A6C272F03}"/>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60511"/>
          <a:stretch/>
        </p:blipFill>
        <p:spPr bwMode="auto">
          <a:xfrm>
            <a:off x="5569688" y="2776575"/>
            <a:ext cx="501330" cy="19224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5AD63EBB-D839-42EB-89E9-1A367EEACF13}"/>
              </a:ext>
            </a:extLst>
          </p:cNvPr>
          <p:cNvGrpSpPr/>
          <p:nvPr/>
        </p:nvGrpSpPr>
        <p:grpSpPr>
          <a:xfrm>
            <a:off x="2610586" y="3202806"/>
            <a:ext cx="2477976" cy="742950"/>
            <a:chOff x="4219107" y="3276600"/>
            <a:chExt cx="3049816" cy="914400"/>
          </a:xfrm>
        </p:grpSpPr>
        <p:sp>
          <p:nvSpPr>
            <p:cNvPr id="44" name="AutoShape 24" descr="Colegio Pumahue Chicauma Logo">
              <a:extLst>
                <a:ext uri="{FF2B5EF4-FFF2-40B4-BE49-F238E27FC236}">
                  <a16:creationId xmlns:a16="http://schemas.microsoft.com/office/drawing/2014/main" id="{BE4484CD-F2C1-4B78-9947-4675590006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363786">
                <a:defRPr/>
              </a:pPr>
              <a:endParaRPr lang="en-MY" sz="1432">
                <a:solidFill>
                  <a:prstClr val="black"/>
                </a:solidFill>
                <a:latin typeface="Arial Nova"/>
              </a:endParaRPr>
            </a:p>
          </p:txBody>
        </p:sp>
        <p:sp>
          <p:nvSpPr>
            <p:cNvPr id="45" name="AutoShape 26" descr="Colegio Pumahue Chicauma Logo">
              <a:extLst>
                <a:ext uri="{FF2B5EF4-FFF2-40B4-BE49-F238E27FC236}">
                  <a16:creationId xmlns:a16="http://schemas.microsoft.com/office/drawing/2014/main" id="{AD866B8C-97F9-4023-9786-393C0168253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363786">
                <a:defRPr/>
              </a:pPr>
              <a:endParaRPr lang="en-MY" sz="1432">
                <a:solidFill>
                  <a:prstClr val="black"/>
                </a:solidFill>
                <a:latin typeface="Arial Nova"/>
              </a:endParaRPr>
            </a:p>
          </p:txBody>
        </p:sp>
        <p:pic>
          <p:nvPicPr>
            <p:cNvPr id="50" name="Picture 40" descr="https://www.cognita.com/wp-content/uploads/2016/02/Elis-Villamartin.png">
              <a:extLst>
                <a:ext uri="{FF2B5EF4-FFF2-40B4-BE49-F238E27FC236}">
                  <a16:creationId xmlns:a16="http://schemas.microsoft.com/office/drawing/2014/main" id="{D764212C-2086-43BB-A669-5E815DE2366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6977" b="25943"/>
            <a:stretch/>
          </p:blipFill>
          <p:spPr bwMode="auto">
            <a:xfrm>
              <a:off x="5943600" y="3302944"/>
              <a:ext cx="646860" cy="304540"/>
            </a:xfrm>
            <a:prstGeom prst="rect">
              <a:avLst/>
            </a:prstGeom>
            <a:noFill/>
            <a:extLst>
              <a:ext uri="{909E8E84-426E-40DD-AFC4-6F175D3DCCD1}">
                <a14:hiddenFill xmlns:a14="http://schemas.microsoft.com/office/drawing/2010/main">
                  <a:solidFill>
                    <a:srgbClr val="FFFFFF"/>
                  </a:solidFill>
                </a14:hiddenFill>
              </a:ext>
            </a:extLst>
          </p:spPr>
        </p:pic>
        <p:sp>
          <p:nvSpPr>
            <p:cNvPr id="54" name="AutoShape 42" descr="data:image/svg+xml;base64,PHN2ZyB4bWxucz0naHR0cDovL3d3dy53My5vcmcvMjAwMC9zdmcnIHZpZXdCb3g9JzAgMCAzIDInPjwvc3ZnPg==">
              <a:extLst>
                <a:ext uri="{FF2B5EF4-FFF2-40B4-BE49-F238E27FC236}">
                  <a16:creationId xmlns:a16="http://schemas.microsoft.com/office/drawing/2014/main" id="{F41AE8BA-99DB-416B-8BDA-706D2D3C457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363786">
                <a:defRPr/>
              </a:pPr>
              <a:endParaRPr lang="en-MY" sz="1432">
                <a:solidFill>
                  <a:prstClr val="black"/>
                </a:solidFill>
                <a:latin typeface="Arial Nova"/>
              </a:endParaRPr>
            </a:p>
          </p:txBody>
        </p:sp>
        <p:pic>
          <p:nvPicPr>
            <p:cNvPr id="55" name="Picture 44" descr="https://www.britishschoolbarcelona.com/wp-content/uploads/sites/6/2018/08/bsb_logo.png">
              <a:extLst>
                <a:ext uri="{FF2B5EF4-FFF2-40B4-BE49-F238E27FC236}">
                  <a16:creationId xmlns:a16="http://schemas.microsoft.com/office/drawing/2014/main" id="{B19E252E-7E36-43C7-B49F-5A8B10FB98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61614" y="3389295"/>
              <a:ext cx="928142" cy="12501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6" descr="https://www.cognita.com/wp-content/uploads/2018/11/CEM-logo.jpg">
              <a:extLst>
                <a:ext uri="{FF2B5EF4-FFF2-40B4-BE49-F238E27FC236}">
                  <a16:creationId xmlns:a16="http://schemas.microsoft.com/office/drawing/2014/main" id="{F6487B9F-AB4C-4919-9BEC-29AA5D92A90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19107" y="3308167"/>
              <a:ext cx="688663" cy="2993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8" descr="TEMS LOGO (2018)">
              <a:extLst>
                <a:ext uri="{FF2B5EF4-FFF2-40B4-BE49-F238E27FC236}">
                  <a16:creationId xmlns:a16="http://schemas.microsoft.com/office/drawing/2014/main" id="{DC2DA300-99BD-4DF8-B86E-61C4D7F29D49}"/>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5066" y="3405560"/>
              <a:ext cx="583857" cy="1211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0" descr="Hastings School logo">
              <a:extLst>
                <a:ext uri="{FF2B5EF4-FFF2-40B4-BE49-F238E27FC236}">
                  <a16:creationId xmlns:a16="http://schemas.microsoft.com/office/drawing/2014/main" id="{974E6DE7-46BF-4929-B7AA-5E14EACA615F}"/>
                </a:ext>
              </a:extLst>
            </p:cNvPr>
            <p:cNvPicPr>
              <a:picLocks noChangeAspect="1" noChangeArrowheads="1"/>
            </p:cNvPicPr>
            <p:nvPr/>
          </p:nvPicPr>
          <p:blipFill>
            <a:blip r:embed="rId3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94283" y="3580188"/>
              <a:ext cx="662870" cy="39205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2" descr="https://www.cognita.com/wp-content/uploads/2016/02/Elis-Murcia.png">
              <a:extLst>
                <a:ext uri="{FF2B5EF4-FFF2-40B4-BE49-F238E27FC236}">
                  <a16:creationId xmlns:a16="http://schemas.microsoft.com/office/drawing/2014/main" id="{0F04854D-C570-47AF-8CE4-91116199809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23897" y="3474402"/>
              <a:ext cx="663846" cy="66384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4" descr="https://www.cognita.com/wp-content/uploads/2019/01/School-Logo-BSV-2.jpg">
              <a:extLst>
                <a:ext uri="{FF2B5EF4-FFF2-40B4-BE49-F238E27FC236}">
                  <a16:creationId xmlns:a16="http://schemas.microsoft.com/office/drawing/2014/main" id="{D2BEA61B-7B40-4939-871F-BA35E1D209F0}"/>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8409" y="3616285"/>
              <a:ext cx="606242" cy="529191"/>
            </a:xfrm>
            <a:prstGeom prst="rect">
              <a:avLst/>
            </a:prstGeom>
            <a:noFill/>
            <a:extLst>
              <a:ext uri="{909E8E84-426E-40DD-AFC4-6F175D3DCCD1}">
                <a14:hiddenFill xmlns:a14="http://schemas.microsoft.com/office/drawing/2010/main">
                  <a:solidFill>
                    <a:srgbClr val="FFFFFF"/>
                  </a:solidFill>
                </a14:hiddenFill>
              </a:ext>
            </a:extLst>
          </p:spPr>
        </p:pic>
        <p:sp>
          <p:nvSpPr>
            <p:cNvPr id="61" name="AutoShape 28" descr="Southbank - new">
              <a:extLst>
                <a:ext uri="{FF2B5EF4-FFF2-40B4-BE49-F238E27FC236}">
                  <a16:creationId xmlns:a16="http://schemas.microsoft.com/office/drawing/2014/main" id="{9D068566-6218-4B9D-A59A-964944D2934E}"/>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363786">
                <a:defRPr/>
              </a:pPr>
              <a:endParaRPr lang="en-MY" sz="1432">
                <a:solidFill>
                  <a:prstClr val="black"/>
                </a:solidFill>
                <a:latin typeface="Arial Nova"/>
              </a:endParaRPr>
            </a:p>
          </p:txBody>
        </p:sp>
        <p:sp>
          <p:nvSpPr>
            <p:cNvPr id="62" name="AutoShape 34" descr="data:image/svg+xml;base64,PHN2ZyB4bWxucz0naHR0cDovL3d3dy53My5vcmcvMjAwMC9zdmcnIHZpZXdCb3g9JzAgMCAzIDInPjwvc3ZnPg==">
              <a:extLst>
                <a:ext uri="{FF2B5EF4-FFF2-40B4-BE49-F238E27FC236}">
                  <a16:creationId xmlns:a16="http://schemas.microsoft.com/office/drawing/2014/main" id="{35329E12-54FF-42F3-8596-3FD34A5FA141}"/>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363786">
                <a:defRPr/>
              </a:pPr>
              <a:endParaRPr lang="en-MY" sz="1432">
                <a:solidFill>
                  <a:prstClr val="black"/>
                </a:solidFill>
                <a:latin typeface="Arial Nova"/>
              </a:endParaRPr>
            </a:p>
          </p:txBody>
        </p:sp>
      </p:grpSp>
      <p:grpSp>
        <p:nvGrpSpPr>
          <p:cNvPr id="63" name="Group 62">
            <a:extLst>
              <a:ext uri="{FF2B5EF4-FFF2-40B4-BE49-F238E27FC236}">
                <a16:creationId xmlns:a16="http://schemas.microsoft.com/office/drawing/2014/main" id="{20464118-E005-4C14-917E-080DFBE3E1E3}"/>
              </a:ext>
            </a:extLst>
          </p:cNvPr>
          <p:cNvGrpSpPr/>
          <p:nvPr/>
        </p:nvGrpSpPr>
        <p:grpSpPr>
          <a:xfrm>
            <a:off x="7349299" y="3275712"/>
            <a:ext cx="1445949" cy="208221"/>
            <a:chOff x="10210459" y="2964536"/>
            <a:chExt cx="1779629" cy="256272"/>
          </a:xfrm>
        </p:grpSpPr>
        <p:pic>
          <p:nvPicPr>
            <p:cNvPr id="64" name="Picture 6" descr="https://www.cognita.com/wp-content/uploads/2017/04/Stamford_Horizontal_Colour2.png">
              <a:extLst>
                <a:ext uri="{FF2B5EF4-FFF2-40B4-BE49-F238E27FC236}">
                  <a16:creationId xmlns:a16="http://schemas.microsoft.com/office/drawing/2014/main" id="{BDBEFFBD-D00B-4F68-AAB0-528F1032B04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10459" y="3033319"/>
              <a:ext cx="730515" cy="1657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Woodlands">
              <a:extLst>
                <a:ext uri="{FF2B5EF4-FFF2-40B4-BE49-F238E27FC236}">
                  <a16:creationId xmlns:a16="http://schemas.microsoft.com/office/drawing/2014/main" id="{0723551C-9DE7-4E72-843D-46A6C0F8ED7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124580" y="2964536"/>
              <a:ext cx="865508" cy="2562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5B1257A9-5D65-4117-9D14-F7C647E51886}"/>
              </a:ext>
            </a:extLst>
          </p:cNvPr>
          <p:cNvGrpSpPr/>
          <p:nvPr/>
        </p:nvGrpSpPr>
        <p:grpSpPr>
          <a:xfrm>
            <a:off x="7521505" y="3933564"/>
            <a:ext cx="1470184" cy="258896"/>
            <a:chOff x="10678292" y="4224368"/>
            <a:chExt cx="1817910" cy="318641"/>
          </a:xfrm>
        </p:grpSpPr>
        <p:pic>
          <p:nvPicPr>
            <p:cNvPr id="67" name="Picture 66" descr="A close up of a logo&#10;&#10;Description generated with very high confidence">
              <a:extLst>
                <a:ext uri="{FF2B5EF4-FFF2-40B4-BE49-F238E27FC236}">
                  <a16:creationId xmlns:a16="http://schemas.microsoft.com/office/drawing/2014/main" id="{58C4C30F-5EE5-446F-AA88-D593E8654002}"/>
                </a:ext>
              </a:extLst>
            </p:cNvPr>
            <p:cNvPicPr>
              <a:picLocks noChangeAspect="1"/>
            </p:cNvPicPr>
            <p:nvPr/>
          </p:nvPicPr>
          <p:blipFill>
            <a:blip r:embed="rId35">
              <a:clrChange>
                <a:clrFrom>
                  <a:srgbClr val="FFFFFF"/>
                </a:clrFrom>
                <a:clrTo>
                  <a:srgbClr val="FFFFFF">
                    <a:alpha val="0"/>
                  </a:srgbClr>
                </a:clrTo>
              </a:clrChange>
            </a:blip>
            <a:stretch>
              <a:fillRect/>
            </a:stretch>
          </p:blipFill>
          <p:spPr>
            <a:xfrm>
              <a:off x="10678292" y="4313252"/>
              <a:ext cx="1076196" cy="201062"/>
            </a:xfrm>
            <a:prstGeom prst="rect">
              <a:avLst/>
            </a:prstGeom>
          </p:spPr>
        </p:pic>
        <p:pic>
          <p:nvPicPr>
            <p:cNvPr id="68" name="Picture 2" descr="Image result for australian international school singapore logo">
              <a:extLst>
                <a:ext uri="{FF2B5EF4-FFF2-40B4-BE49-F238E27FC236}">
                  <a16:creationId xmlns:a16="http://schemas.microsoft.com/office/drawing/2014/main" id="{2FAD0C59-2E6C-4A67-B7B0-A4DE12BB57D6}"/>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6000" b="26000"/>
            <a:stretch/>
          </p:blipFill>
          <p:spPr bwMode="auto">
            <a:xfrm>
              <a:off x="11832356" y="4224368"/>
              <a:ext cx="663846" cy="3186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a:extLst>
              <a:ext uri="{FF2B5EF4-FFF2-40B4-BE49-F238E27FC236}">
                <a16:creationId xmlns:a16="http://schemas.microsoft.com/office/drawing/2014/main" id="{900BE1CB-FD02-49E3-A2E4-C5FD1B1B6ED7}"/>
              </a:ext>
            </a:extLst>
          </p:cNvPr>
          <p:cNvGrpSpPr/>
          <p:nvPr/>
        </p:nvGrpSpPr>
        <p:grpSpPr>
          <a:xfrm>
            <a:off x="7597011" y="3530475"/>
            <a:ext cx="1273422" cy="391952"/>
            <a:chOff x="7562763" y="3152345"/>
            <a:chExt cx="1567289" cy="482402"/>
          </a:xfrm>
        </p:grpSpPr>
        <p:pic>
          <p:nvPicPr>
            <p:cNvPr id="70" name="Picture 4" descr="Image result for international school ho chi minh city">
              <a:extLst>
                <a:ext uri="{FF2B5EF4-FFF2-40B4-BE49-F238E27FC236}">
                  <a16:creationId xmlns:a16="http://schemas.microsoft.com/office/drawing/2014/main" id="{7B2A1EC6-3A04-4298-BF33-486E829297D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656388" y="3195227"/>
              <a:ext cx="473664" cy="37150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international school saigon pearl">
              <a:extLst>
                <a:ext uri="{FF2B5EF4-FFF2-40B4-BE49-F238E27FC236}">
                  <a16:creationId xmlns:a16="http://schemas.microsoft.com/office/drawing/2014/main" id="{5B528977-7440-4B2D-B854-639BC7BFFE5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562763" y="3169889"/>
              <a:ext cx="464858" cy="4648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lated image">
              <a:extLst>
                <a:ext uri="{FF2B5EF4-FFF2-40B4-BE49-F238E27FC236}">
                  <a16:creationId xmlns:a16="http://schemas.microsoft.com/office/drawing/2014/main" id="{E44B6DCF-637D-4A59-8153-C0F5F71C33CA}"/>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024150" y="3152345"/>
              <a:ext cx="632238" cy="446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0CC1BC0B-A53D-4FE7-8D78-34678D16A041}"/>
              </a:ext>
            </a:extLst>
          </p:cNvPr>
          <p:cNvGrpSpPr/>
          <p:nvPr/>
        </p:nvGrpSpPr>
        <p:grpSpPr>
          <a:xfrm>
            <a:off x="5554420" y="3857898"/>
            <a:ext cx="1261990" cy="477989"/>
            <a:chOff x="7163246" y="3921299"/>
            <a:chExt cx="1553218" cy="588294"/>
          </a:xfrm>
        </p:grpSpPr>
        <p:pic>
          <p:nvPicPr>
            <p:cNvPr id="74" name="Picture 15" descr="à¸à¸¥à¸à¸²à¸£à¸à¹à¸à¸«à¸²à¸£à¸¹à¸à¸ à¸²à¸à¸ªà¸³à¸«à¸£à¸±à¸ st andrews international school Sathorn">
              <a:extLst>
                <a:ext uri="{FF2B5EF4-FFF2-40B4-BE49-F238E27FC236}">
                  <a16:creationId xmlns:a16="http://schemas.microsoft.com/office/drawing/2014/main" id="{7D79D4BC-06FC-403F-99DB-82E4CC5F4D39}"/>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t="34491" b="28668"/>
            <a:stretch/>
          </p:blipFill>
          <p:spPr bwMode="auto">
            <a:xfrm>
              <a:off x="7163246" y="3923233"/>
              <a:ext cx="846889" cy="3120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Related image">
              <a:extLst>
                <a:ext uri="{FF2B5EF4-FFF2-40B4-BE49-F238E27FC236}">
                  <a16:creationId xmlns:a16="http://schemas.microsoft.com/office/drawing/2014/main" id="{5AF75267-2D61-4A1E-BFFF-F55AECF55DA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34627" b="32816"/>
            <a:stretch/>
          </p:blipFill>
          <p:spPr bwMode="auto">
            <a:xfrm>
              <a:off x="7167439" y="4235237"/>
              <a:ext cx="842696" cy="2743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st andrews international school green valley">
              <a:extLst>
                <a:ext uri="{FF2B5EF4-FFF2-40B4-BE49-F238E27FC236}">
                  <a16:creationId xmlns:a16="http://schemas.microsoft.com/office/drawing/2014/main" id="{29F1B91B-DF3A-451D-8468-51FDE4CD949A}"/>
                </a:ext>
              </a:extLst>
            </p:cNvPr>
            <p:cNvPicPr>
              <a:picLocks noChangeAspect="1" noChangeArrowheads="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0944" y="4245670"/>
              <a:ext cx="635520" cy="25420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st andrews international school sukhumvit S107">
              <a:extLst>
                <a:ext uri="{FF2B5EF4-FFF2-40B4-BE49-F238E27FC236}">
                  <a16:creationId xmlns:a16="http://schemas.microsoft.com/office/drawing/2014/main" id="{759A6A49-6C4A-4DAE-9F97-4DADCAC529F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062046" y="3921299"/>
              <a:ext cx="519147" cy="296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A34CCB77-3C8D-4E65-AD56-D415E4F4B98B}"/>
              </a:ext>
            </a:extLst>
          </p:cNvPr>
          <p:cNvGrpSpPr/>
          <p:nvPr/>
        </p:nvGrpSpPr>
        <p:grpSpPr>
          <a:xfrm>
            <a:off x="259251" y="1667769"/>
            <a:ext cx="4063913" cy="1318069"/>
            <a:chOff x="424565" y="1101410"/>
            <a:chExt cx="5922326" cy="1704421"/>
          </a:xfrm>
        </p:grpSpPr>
        <p:pic>
          <p:nvPicPr>
            <p:cNvPr id="80" name="Picture 2" descr="https://www.cognita.com/wp-content/uploads/2016/02/Polam-school.png">
              <a:extLst>
                <a:ext uri="{FF2B5EF4-FFF2-40B4-BE49-F238E27FC236}">
                  <a16:creationId xmlns:a16="http://schemas.microsoft.com/office/drawing/2014/main" id="{F45E52AB-B96B-43CA-AC9D-B865F31E42D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24565" y="1541079"/>
              <a:ext cx="706518" cy="70651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7DC0790B-7285-427C-BE8A-CA2E5519702B}"/>
                </a:ext>
              </a:extLst>
            </p:cNvPr>
            <p:cNvGrpSpPr/>
            <p:nvPr/>
          </p:nvGrpSpPr>
          <p:grpSpPr>
            <a:xfrm>
              <a:off x="527929" y="1101410"/>
              <a:ext cx="5818962" cy="1704421"/>
              <a:chOff x="527929" y="1101410"/>
              <a:chExt cx="5818962" cy="1704421"/>
            </a:xfrm>
          </p:grpSpPr>
          <p:pic>
            <p:nvPicPr>
              <p:cNvPr id="82" name="Picture 4" descr="https://www.cognita.com/wp-content/uploads/2016/02/Longclose.png">
                <a:extLst>
                  <a:ext uri="{FF2B5EF4-FFF2-40B4-BE49-F238E27FC236}">
                    <a16:creationId xmlns:a16="http://schemas.microsoft.com/office/drawing/2014/main" id="{9ED3B1A1-1E5F-4CBE-B2DE-488F219048C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85282" y="1121979"/>
                <a:ext cx="474989" cy="47498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https://www.cognita.com/wp-content/uploads/2018/09/Akeley-Wood-School_Stacked_Pantone.png">
                <a:extLst>
                  <a:ext uri="{FF2B5EF4-FFF2-40B4-BE49-F238E27FC236}">
                    <a16:creationId xmlns:a16="http://schemas.microsoft.com/office/drawing/2014/main" id="{74DD92E8-8E38-49EE-9D2C-3DF2A21B70F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57234" y="1101410"/>
                <a:ext cx="688663" cy="5604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https://www.cognita.com/wp-content/uploads/2015/06/Kings-School.png">
                <a:extLst>
                  <a:ext uri="{FF2B5EF4-FFF2-40B4-BE49-F238E27FC236}">
                    <a16:creationId xmlns:a16="http://schemas.microsoft.com/office/drawing/2014/main" id="{DBFEC015-3DDB-4329-B330-940C095BF7F1}"/>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953498" y="1213540"/>
                <a:ext cx="1180568" cy="33464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https://www.cognita.com/wp-content/uploads/2016/02/St.-Margarets.png">
                <a:extLst>
                  <a:ext uri="{FF2B5EF4-FFF2-40B4-BE49-F238E27FC236}">
                    <a16:creationId xmlns:a16="http://schemas.microsoft.com/office/drawing/2014/main" id="{81A7FAAB-8566-4297-825E-B42C5995926C}"/>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273057" y="1123993"/>
                <a:ext cx="553335" cy="55333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https://www.cognita.com/wp-content/uploads/2016/02/Oxford-house.png">
                <a:extLst>
                  <a:ext uri="{FF2B5EF4-FFF2-40B4-BE49-F238E27FC236}">
                    <a16:creationId xmlns:a16="http://schemas.microsoft.com/office/drawing/2014/main" id="{5F24FC7C-2BB1-4167-8E14-D088D7FC04C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990072" y="1176002"/>
                <a:ext cx="372187" cy="37218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https://www.cognita.com/wp-content/uploads/2016/02/Oakfields-.png">
                <a:extLst>
                  <a:ext uri="{FF2B5EF4-FFF2-40B4-BE49-F238E27FC236}">
                    <a16:creationId xmlns:a16="http://schemas.microsoft.com/office/drawing/2014/main" id="{BB86AA0F-81D9-42CF-9259-AFDDC276B6CE}"/>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534161" y="1149923"/>
                <a:ext cx="4191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6" descr="https://www.cognita.com/wp-content/uploads/2016/02/Colchester-High-School.png">
                <a:extLst>
                  <a:ext uri="{FF2B5EF4-FFF2-40B4-BE49-F238E27FC236}">
                    <a16:creationId xmlns:a16="http://schemas.microsoft.com/office/drawing/2014/main" id="{DB5DD73B-6BC1-4940-91EB-D2D59E07AA0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065293" y="1130607"/>
                <a:ext cx="438522" cy="43852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8" descr="https://www.cognita.com/wp-content/uploads/2016/02/Meoncross.png">
                <a:extLst>
                  <a:ext uri="{FF2B5EF4-FFF2-40B4-BE49-F238E27FC236}">
                    <a16:creationId xmlns:a16="http://schemas.microsoft.com/office/drawing/2014/main" id="{88106D02-B1BC-4329-B34A-1AFF1CD1510F}"/>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41210" y="2028746"/>
                <a:ext cx="777085" cy="77708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0" descr="https://www.cognita.com/wp-content/uploads/2016/02/Kingscourt.png">
                <a:extLst>
                  <a:ext uri="{FF2B5EF4-FFF2-40B4-BE49-F238E27FC236}">
                    <a16:creationId xmlns:a16="http://schemas.microsoft.com/office/drawing/2014/main" id="{F9D21EBA-0453-4D17-BDE4-4362E0787AED}"/>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056530" y="2287946"/>
                <a:ext cx="425929" cy="42592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2" descr="https://www.cognita.com/wp-content/uploads/2016/02/Duncombe-badge.png">
                <a:extLst>
                  <a:ext uri="{FF2B5EF4-FFF2-40B4-BE49-F238E27FC236}">
                    <a16:creationId xmlns:a16="http://schemas.microsoft.com/office/drawing/2014/main" id="{5CCC568B-4A74-462C-8C20-F3BC1BA12D19}"/>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529086" y="2312329"/>
                <a:ext cx="372995" cy="37299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https://www.cognita.com/wp-content/uploads/2016/02/Breaside-logo.png">
                <a:extLst>
                  <a:ext uri="{FF2B5EF4-FFF2-40B4-BE49-F238E27FC236}">
                    <a16:creationId xmlns:a16="http://schemas.microsoft.com/office/drawing/2014/main" id="{D13D64AE-12FB-4089-96FB-88EA95B6547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052274" y="2312845"/>
                <a:ext cx="419101" cy="41910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6" descr="St-Nicholas-School logo">
                <a:extLst>
                  <a:ext uri="{FF2B5EF4-FFF2-40B4-BE49-F238E27FC236}">
                    <a16:creationId xmlns:a16="http://schemas.microsoft.com/office/drawing/2014/main" id="{B7F9C23F-8DA9-41DE-A3C9-BDAE764E117A}"/>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272220" y="1719391"/>
                <a:ext cx="441522" cy="45065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2" descr="Image result for southbank international school westminster">
                <a:extLst>
                  <a:ext uri="{FF2B5EF4-FFF2-40B4-BE49-F238E27FC236}">
                    <a16:creationId xmlns:a16="http://schemas.microsoft.com/office/drawing/2014/main" id="{C79CF55F-D51E-415B-8DB4-21BA05768F91}"/>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27929" y="2270221"/>
                <a:ext cx="1213450" cy="32295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8" descr="Image result for salcombe preparatory school logo">
                <a:extLst>
                  <a:ext uri="{FF2B5EF4-FFF2-40B4-BE49-F238E27FC236}">
                    <a16:creationId xmlns:a16="http://schemas.microsoft.com/office/drawing/2014/main" id="{78A960EC-F059-478D-A607-97C480A7AB76}"/>
                  </a:ext>
                </a:extLst>
              </p:cNvPr>
              <p:cNvPicPr>
                <a:picLocks noChangeAspect="1" noChangeArrowheads="1"/>
              </p:cNvPicPr>
              <p:nvPr/>
            </p:nvPicPr>
            <p:blipFill>
              <a:blip r:embed="rId5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2421" y="1665582"/>
                <a:ext cx="410103" cy="41010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6" descr="Related image">
                <a:extLst>
                  <a:ext uri="{FF2B5EF4-FFF2-40B4-BE49-F238E27FC236}">
                    <a16:creationId xmlns:a16="http://schemas.microsoft.com/office/drawing/2014/main" id="{1487CDF5-344F-4C98-813D-5E045771D603}"/>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463501" y="1671640"/>
                <a:ext cx="434521" cy="43452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2" descr="Image result for hendon preparatory school logo">
                <a:extLst>
                  <a:ext uri="{FF2B5EF4-FFF2-40B4-BE49-F238E27FC236}">
                    <a16:creationId xmlns:a16="http://schemas.microsoft.com/office/drawing/2014/main" id="{7E6EBE04-BD0E-43F1-9369-167CA066180D}"/>
                  </a:ext>
                </a:extLst>
              </p:cNvPr>
              <p:cNvPicPr>
                <a:picLocks noChangeAspect="1" noChangeArrowheads="1"/>
              </p:cNvPicPr>
              <p:nvPr/>
            </p:nvPicPr>
            <p:blipFill>
              <a:blip r:embed="rId6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4394" y="1727844"/>
                <a:ext cx="730532" cy="26462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8" descr="Related image">
                <a:extLst>
                  <a:ext uri="{FF2B5EF4-FFF2-40B4-BE49-F238E27FC236}">
                    <a16:creationId xmlns:a16="http://schemas.microsoft.com/office/drawing/2014/main" id="{4B73C020-103A-43D3-9FC5-D7724B52A044}"/>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4052274" y="1677328"/>
                <a:ext cx="388937" cy="38893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2" descr="Image result for charterhouse square school">
                <a:extLst>
                  <a:ext uri="{FF2B5EF4-FFF2-40B4-BE49-F238E27FC236}">
                    <a16:creationId xmlns:a16="http://schemas.microsoft.com/office/drawing/2014/main" id="{DDD66E2C-1400-46A8-9F1C-2EF9B3032C96}"/>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59061" y="1680752"/>
                <a:ext cx="425929" cy="42592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4" descr="https://www.cognita.com/wp-content/uploads/2016/02/Quinton-high-school.png">
                <a:extLst>
                  <a:ext uri="{FF2B5EF4-FFF2-40B4-BE49-F238E27FC236}">
                    <a16:creationId xmlns:a16="http://schemas.microsoft.com/office/drawing/2014/main" id="{12EC9C31-047C-4E6D-AFEA-4870F8C1B970}"/>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217058" y="1612760"/>
                <a:ext cx="553335" cy="55333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6" descr="https://www.cognita.com/wp-content/uploads/2016/02/St.-Marys.png">
                <a:extLst>
                  <a:ext uri="{FF2B5EF4-FFF2-40B4-BE49-F238E27FC236}">
                    <a16:creationId xmlns:a16="http://schemas.microsoft.com/office/drawing/2014/main" id="{F23E4232-4F5A-4F10-9DBE-6DD507A84A8C}"/>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770903" y="2245134"/>
                <a:ext cx="425929" cy="4259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8" descr="https://www.cognita.com/wp-content/uploads/2016/02/Milbourne-lodge.png">
                <a:extLst>
                  <a:ext uri="{FF2B5EF4-FFF2-40B4-BE49-F238E27FC236}">
                    <a16:creationId xmlns:a16="http://schemas.microsoft.com/office/drawing/2014/main" id="{E294CF9E-217B-4A08-97A8-AF75986E2896}"/>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576923" y="2286357"/>
                <a:ext cx="472075" cy="47207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70" descr="https://www.cognita.com/wp-content/uploads/2016/02/Glenesk-School.png">
                <a:extLst>
                  <a:ext uri="{FF2B5EF4-FFF2-40B4-BE49-F238E27FC236}">
                    <a16:creationId xmlns:a16="http://schemas.microsoft.com/office/drawing/2014/main" id="{935110FB-128B-4466-937B-CFA149B41AA5}"/>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654213" y="1158081"/>
                <a:ext cx="401075" cy="40107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72" descr="Image result for Downsend Pre-Prep School logo">
                <a:extLst>
                  <a:ext uri="{FF2B5EF4-FFF2-40B4-BE49-F238E27FC236}">
                    <a16:creationId xmlns:a16="http://schemas.microsoft.com/office/drawing/2014/main" id="{1609283C-5248-4AEF-9BF7-51513ED50A11}"/>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854750" y="1660458"/>
                <a:ext cx="492141" cy="492141"/>
              </a:xfrm>
              <a:prstGeom prst="rect">
                <a:avLst/>
              </a:prstGeom>
              <a:noFill/>
              <a:extLst>
                <a:ext uri="{909E8E84-426E-40DD-AFC4-6F175D3DCCD1}">
                  <a14:hiddenFill xmlns:a14="http://schemas.microsoft.com/office/drawing/2010/main">
                    <a:solidFill>
                      <a:srgbClr val="FFFFFF"/>
                    </a:solidFill>
                  </a14:hiddenFill>
                </a:ext>
              </a:extLst>
            </p:spPr>
          </p:pic>
        </p:grpSp>
      </p:grpSp>
      <mc:AlternateContent xmlns:mc="http://schemas.openxmlformats.org/markup-compatibility/2006" xmlns:p14="http://schemas.microsoft.com/office/powerpoint/2010/main">
        <mc:Choice Requires="p14">
          <p:contentPart p14:bwMode="auto" r:id="rId68">
            <p14:nvContentPartPr>
              <p14:cNvPr id="11" name="Ink 10">
                <a:extLst>
                  <a:ext uri="{FF2B5EF4-FFF2-40B4-BE49-F238E27FC236}">
                    <a16:creationId xmlns:a16="http://schemas.microsoft.com/office/drawing/2014/main" id="{FBDB6D1F-ACB1-834D-B596-5C1BD5CE3200}"/>
                  </a:ext>
                </a:extLst>
              </p14:cNvPr>
              <p14:cNvContentPartPr/>
              <p14:nvPr/>
            </p14:nvContentPartPr>
            <p14:xfrm>
              <a:off x="6999993" y="3564954"/>
              <a:ext cx="293" cy="293"/>
            </p14:xfrm>
          </p:contentPart>
        </mc:Choice>
        <mc:Fallback xmlns="">
          <p:pic>
            <p:nvPicPr>
              <p:cNvPr id="11" name="Ink 10">
                <a:extLst>
                  <a:ext uri="{FF2B5EF4-FFF2-40B4-BE49-F238E27FC236}">
                    <a16:creationId xmlns:a16="http://schemas.microsoft.com/office/drawing/2014/main" id="{FBDB6D1F-ACB1-834D-B596-5C1BD5CE3200}"/>
                  </a:ext>
                </a:extLst>
              </p:cNvPr>
              <p:cNvPicPr/>
              <p:nvPr/>
            </p:nvPicPr>
            <p:blipFill>
              <a:blip r:embed="rId69"/>
              <a:stretch>
                <a:fillRect/>
              </a:stretch>
            </p:blipFill>
            <p:spPr>
              <a:xfrm>
                <a:off x="6992668" y="3557629"/>
                <a:ext cx="14650" cy="14650"/>
              </a:xfrm>
              <a:prstGeom prst="rect">
                <a:avLst/>
              </a:prstGeom>
            </p:spPr>
          </p:pic>
        </mc:Fallback>
      </mc:AlternateContent>
      <p:pic>
        <p:nvPicPr>
          <p:cNvPr id="107" name="Picture 106">
            <a:extLst>
              <a:ext uri="{FF2B5EF4-FFF2-40B4-BE49-F238E27FC236}">
                <a16:creationId xmlns:a16="http://schemas.microsoft.com/office/drawing/2014/main" id="{845B9561-5A8A-9549-894C-C4827C3BC9AD}"/>
              </a:ext>
            </a:extLst>
          </p:cNvPr>
          <p:cNvPicPr>
            <a:picLocks noChangeAspect="1"/>
          </p:cNvPicPr>
          <p:nvPr/>
        </p:nvPicPr>
        <p:blipFill>
          <a:blip r:embed="rId70"/>
          <a:stretch>
            <a:fillRect/>
          </a:stretch>
        </p:blipFill>
        <p:spPr>
          <a:xfrm>
            <a:off x="1029580" y="4495674"/>
            <a:ext cx="457399" cy="329381"/>
          </a:xfrm>
          <a:prstGeom prst="rect">
            <a:avLst/>
          </a:prstGeom>
        </p:spPr>
      </p:pic>
    </p:spTree>
    <p:extLst>
      <p:ext uri="{BB962C8B-B14F-4D97-AF65-F5344CB8AC3E}">
        <p14:creationId xmlns:p14="http://schemas.microsoft.com/office/powerpoint/2010/main" val="4754799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
                                        <p:tgtEl>
                                          <p:spTgt spid="6"/>
                                        </p:tgtEl>
                                      </p:cBhvr>
                                    </p:animEffect>
                                  </p:childTnLst>
                                </p:cTn>
                              </p:par>
                            </p:childTnLst>
                          </p:cTn>
                        </p:par>
                        <p:par>
                          <p:cTn id="12" fill="hold">
                            <p:stCondLst>
                              <p:cond delay="900"/>
                            </p:stCondLst>
                            <p:childTnLst>
                              <p:par>
                                <p:cTn id="13" presetID="2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400" fill="hold"/>
                                        <p:tgtEl>
                                          <p:spTgt spid="46"/>
                                        </p:tgtEl>
                                        <p:attrNameLst>
                                          <p:attrName>ppt_w</p:attrName>
                                        </p:attrNameLst>
                                      </p:cBhvr>
                                      <p:tavLst>
                                        <p:tav tm="0">
                                          <p:val>
                                            <p:fltVal val="0"/>
                                          </p:val>
                                        </p:tav>
                                        <p:tav tm="100000">
                                          <p:val>
                                            <p:strVal val="#ppt_w"/>
                                          </p:val>
                                        </p:tav>
                                      </p:tavLst>
                                    </p:anim>
                                    <p:anim calcmode="lin" valueType="num">
                                      <p:cBhvr>
                                        <p:cTn id="16" dur="400" fill="hold"/>
                                        <p:tgtEl>
                                          <p:spTgt spid="46"/>
                                        </p:tgtEl>
                                        <p:attrNameLst>
                                          <p:attrName>ppt_h</p:attrName>
                                        </p:attrNameLst>
                                      </p:cBhvr>
                                      <p:tavLst>
                                        <p:tav tm="0">
                                          <p:val>
                                            <p:fltVal val="0"/>
                                          </p:val>
                                        </p:tav>
                                        <p:tav tm="100000">
                                          <p:val>
                                            <p:strVal val="#ppt_h"/>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400"/>
                                        <p:tgtEl>
                                          <p:spTgt spid="4"/>
                                        </p:tgtEl>
                                      </p:cBhvr>
                                    </p:animEffect>
                                  </p:childTnLst>
                                </p:cTn>
                              </p:par>
                            </p:childTnLst>
                          </p:cTn>
                        </p:par>
                        <p:par>
                          <p:cTn id="21" fill="hold">
                            <p:stCondLst>
                              <p:cond delay="1700"/>
                            </p:stCondLst>
                            <p:childTnLst>
                              <p:par>
                                <p:cTn id="22" presetID="23" presetClass="entr" presetSubtype="16"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400" fill="hold"/>
                                        <p:tgtEl>
                                          <p:spTgt spid="47"/>
                                        </p:tgtEl>
                                        <p:attrNameLst>
                                          <p:attrName>ppt_w</p:attrName>
                                        </p:attrNameLst>
                                      </p:cBhvr>
                                      <p:tavLst>
                                        <p:tav tm="0">
                                          <p:val>
                                            <p:fltVal val="0"/>
                                          </p:val>
                                        </p:tav>
                                        <p:tav tm="100000">
                                          <p:val>
                                            <p:strVal val="#ppt_w"/>
                                          </p:val>
                                        </p:tav>
                                      </p:tavLst>
                                    </p:anim>
                                    <p:anim calcmode="lin" valueType="num">
                                      <p:cBhvr>
                                        <p:cTn id="25" dur="400" fill="hold"/>
                                        <p:tgtEl>
                                          <p:spTgt spid="47"/>
                                        </p:tgtEl>
                                        <p:attrNameLst>
                                          <p:attrName>ppt_h</p:attrName>
                                        </p:attrNameLst>
                                      </p:cBhvr>
                                      <p:tavLst>
                                        <p:tav tm="0">
                                          <p:val>
                                            <p:fltVal val="0"/>
                                          </p:val>
                                        </p:tav>
                                        <p:tav tm="100000">
                                          <p:val>
                                            <p:strVal val="#ppt_h"/>
                                          </p:val>
                                        </p:tav>
                                      </p:tavLst>
                                    </p:anim>
                                  </p:childTnLst>
                                </p:cTn>
                              </p:par>
                            </p:childTnLst>
                          </p:cTn>
                        </p:par>
                        <p:par>
                          <p:cTn id="26" fill="hold">
                            <p:stCondLst>
                              <p:cond delay="21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400"/>
                                        <p:tgtEl>
                                          <p:spTgt spid="8"/>
                                        </p:tgtEl>
                                      </p:cBhvr>
                                    </p:animEffect>
                                  </p:childTnLst>
                                </p:cTn>
                              </p:par>
                            </p:childTnLst>
                          </p:cTn>
                        </p:par>
                        <p:par>
                          <p:cTn id="30" fill="hold">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400" fill="hold"/>
                                        <p:tgtEl>
                                          <p:spTgt spid="49"/>
                                        </p:tgtEl>
                                        <p:attrNameLst>
                                          <p:attrName>ppt_w</p:attrName>
                                        </p:attrNameLst>
                                      </p:cBhvr>
                                      <p:tavLst>
                                        <p:tav tm="0">
                                          <p:val>
                                            <p:fltVal val="0"/>
                                          </p:val>
                                        </p:tav>
                                        <p:tav tm="100000">
                                          <p:val>
                                            <p:strVal val="#ppt_w"/>
                                          </p:val>
                                        </p:tav>
                                      </p:tavLst>
                                    </p:anim>
                                    <p:anim calcmode="lin" valueType="num">
                                      <p:cBhvr>
                                        <p:cTn id="34" dur="400" fill="hold"/>
                                        <p:tgtEl>
                                          <p:spTgt spid="49"/>
                                        </p:tgtEl>
                                        <p:attrNameLst>
                                          <p:attrName>ppt_h</p:attrName>
                                        </p:attrNameLst>
                                      </p:cBhvr>
                                      <p:tavLst>
                                        <p:tav tm="0">
                                          <p:val>
                                            <p:fltVal val="0"/>
                                          </p:val>
                                        </p:tav>
                                        <p:tav tm="100000">
                                          <p:val>
                                            <p:strVal val="#ppt_h"/>
                                          </p:val>
                                        </p:tav>
                                      </p:tavLst>
                                    </p:anim>
                                  </p:childTnLst>
                                </p:cTn>
                              </p:par>
                            </p:childTnLst>
                          </p:cTn>
                        </p:par>
                        <p:par>
                          <p:cTn id="35" fill="hold">
                            <p:stCondLst>
                              <p:cond delay="29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400"/>
                                        <p:tgtEl>
                                          <p:spTgt spid="12"/>
                                        </p:tgtEl>
                                      </p:cBhvr>
                                    </p:animEffect>
                                  </p:childTnLst>
                                </p:cTn>
                              </p:par>
                            </p:childTnLst>
                          </p:cTn>
                        </p:par>
                        <p:par>
                          <p:cTn id="39" fill="hold">
                            <p:stCondLst>
                              <p:cond delay="3300"/>
                            </p:stCondLst>
                            <p:childTnLst>
                              <p:par>
                                <p:cTn id="40" presetID="23" presetClass="entr" presetSubtype="16"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400" fill="hold"/>
                                        <p:tgtEl>
                                          <p:spTgt spid="48"/>
                                        </p:tgtEl>
                                        <p:attrNameLst>
                                          <p:attrName>ppt_w</p:attrName>
                                        </p:attrNameLst>
                                      </p:cBhvr>
                                      <p:tavLst>
                                        <p:tav tm="0">
                                          <p:val>
                                            <p:fltVal val="0"/>
                                          </p:val>
                                        </p:tav>
                                        <p:tav tm="100000">
                                          <p:val>
                                            <p:strVal val="#ppt_w"/>
                                          </p:val>
                                        </p:tav>
                                      </p:tavLst>
                                    </p:anim>
                                    <p:anim calcmode="lin" valueType="num">
                                      <p:cBhvr>
                                        <p:cTn id="43" dur="400" fill="hold"/>
                                        <p:tgtEl>
                                          <p:spTgt spid="48"/>
                                        </p:tgtEl>
                                        <p:attrNameLst>
                                          <p:attrName>ppt_h</p:attrName>
                                        </p:attrNameLst>
                                      </p:cBhvr>
                                      <p:tavLst>
                                        <p:tav tm="0">
                                          <p:val>
                                            <p:fltVal val="0"/>
                                          </p:val>
                                        </p:tav>
                                        <p:tav tm="100000">
                                          <p:val>
                                            <p:strVal val="#ppt_h"/>
                                          </p:val>
                                        </p:tav>
                                      </p:tavLst>
                                    </p:anim>
                                  </p:childTnLst>
                                </p:cTn>
                              </p:par>
                            </p:childTnLst>
                          </p:cTn>
                        </p:par>
                        <p:par>
                          <p:cTn id="44" fill="hold">
                            <p:stCondLst>
                              <p:cond delay="37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400"/>
                                        <p:tgtEl>
                                          <p:spTgt spid="10"/>
                                        </p:tgtEl>
                                      </p:cBhvr>
                                    </p:animEffect>
                                  </p:childTnLst>
                                </p:cTn>
                              </p:par>
                            </p:childTnLst>
                          </p:cTn>
                        </p:par>
                        <p:par>
                          <p:cTn id="48" fill="hold">
                            <p:stCondLst>
                              <p:cond delay="4100"/>
                            </p:stCondLst>
                            <p:childTnLst>
                              <p:par>
                                <p:cTn id="49" presetID="23" presetClass="entr" presetSubtype="16"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400" fill="hold"/>
                                        <p:tgtEl>
                                          <p:spTgt spid="52"/>
                                        </p:tgtEl>
                                        <p:attrNameLst>
                                          <p:attrName>ppt_w</p:attrName>
                                        </p:attrNameLst>
                                      </p:cBhvr>
                                      <p:tavLst>
                                        <p:tav tm="0">
                                          <p:val>
                                            <p:fltVal val="0"/>
                                          </p:val>
                                        </p:tav>
                                        <p:tav tm="100000">
                                          <p:val>
                                            <p:strVal val="#ppt_w"/>
                                          </p:val>
                                        </p:tav>
                                      </p:tavLst>
                                    </p:anim>
                                    <p:anim calcmode="lin" valueType="num">
                                      <p:cBhvr>
                                        <p:cTn id="52" dur="400" fill="hold"/>
                                        <p:tgtEl>
                                          <p:spTgt spid="52"/>
                                        </p:tgtEl>
                                        <p:attrNameLst>
                                          <p:attrName>ppt_h</p:attrName>
                                        </p:attrNameLst>
                                      </p:cBhvr>
                                      <p:tavLst>
                                        <p:tav tm="0">
                                          <p:val>
                                            <p:fltVal val="0"/>
                                          </p:val>
                                        </p:tav>
                                        <p:tav tm="100000">
                                          <p:val>
                                            <p:strVal val="#ppt_h"/>
                                          </p:val>
                                        </p:tav>
                                      </p:tavLst>
                                    </p:anim>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400"/>
                                        <p:tgtEl>
                                          <p:spTgt spid="14"/>
                                        </p:tgtEl>
                                      </p:cBhvr>
                                    </p:animEffect>
                                  </p:childTnLst>
                                </p:cTn>
                              </p:par>
                            </p:childTnLst>
                          </p:cTn>
                        </p:par>
                        <p:par>
                          <p:cTn id="57" fill="hold">
                            <p:stCondLst>
                              <p:cond delay="4900"/>
                            </p:stCondLst>
                            <p:childTnLst>
                              <p:par>
                                <p:cTn id="58" presetID="23" presetClass="entr" presetSubtype="16"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childTnLst>
                                </p:cTn>
                              </p:par>
                            </p:childTnLst>
                          </p:cTn>
                        </p:par>
                        <p:par>
                          <p:cTn id="62" fill="hold">
                            <p:stCondLst>
                              <p:cond delay="5400"/>
                            </p:stCondLst>
                            <p:childTnLst>
                              <p:par>
                                <p:cTn id="63" presetID="23" presetClass="entr" presetSubtype="16"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400" fill="hold"/>
                                        <p:tgtEl>
                                          <p:spTgt spid="51"/>
                                        </p:tgtEl>
                                        <p:attrNameLst>
                                          <p:attrName>ppt_w</p:attrName>
                                        </p:attrNameLst>
                                      </p:cBhvr>
                                      <p:tavLst>
                                        <p:tav tm="0">
                                          <p:val>
                                            <p:fltVal val="0"/>
                                          </p:val>
                                        </p:tav>
                                        <p:tav tm="100000">
                                          <p:val>
                                            <p:strVal val="#ppt_w"/>
                                          </p:val>
                                        </p:tav>
                                      </p:tavLst>
                                    </p:anim>
                                    <p:anim calcmode="lin" valueType="num">
                                      <p:cBhvr>
                                        <p:cTn id="66" dur="400" fill="hold"/>
                                        <p:tgtEl>
                                          <p:spTgt spid="51"/>
                                        </p:tgtEl>
                                        <p:attrNameLst>
                                          <p:attrName>ppt_h</p:attrName>
                                        </p:attrNameLst>
                                      </p:cBhvr>
                                      <p:tavLst>
                                        <p:tav tm="0">
                                          <p:val>
                                            <p:fltVal val="0"/>
                                          </p:val>
                                        </p:tav>
                                        <p:tav tm="100000">
                                          <p:val>
                                            <p:strVal val="#ppt_h"/>
                                          </p:val>
                                        </p:tav>
                                      </p:tavLst>
                                    </p:anim>
                                  </p:childTnLst>
                                </p:cTn>
                              </p:par>
                            </p:childTnLst>
                          </p:cTn>
                        </p:par>
                        <p:par>
                          <p:cTn id="67" fill="hold">
                            <p:stCondLst>
                              <p:cond delay="5800"/>
                            </p:stCondLst>
                            <p:childTnLst>
                              <p:par>
                                <p:cTn id="68" presetID="10"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400"/>
                                        <p:tgtEl>
                                          <p:spTgt spid="16"/>
                                        </p:tgtEl>
                                      </p:cBhvr>
                                    </p:animEffect>
                                  </p:childTnLst>
                                </p:cTn>
                              </p:par>
                            </p:childTnLst>
                          </p:cTn>
                        </p:par>
                        <p:par>
                          <p:cTn id="71" fill="hold">
                            <p:stCondLst>
                              <p:cond delay="6200"/>
                            </p:stCondLst>
                            <p:childTnLst>
                              <p:par>
                                <p:cTn id="72" presetID="23" presetClass="entr" presetSubtype="16"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p:cTn id="74" dur="400" fill="hold"/>
                                        <p:tgtEl>
                                          <p:spTgt spid="53"/>
                                        </p:tgtEl>
                                        <p:attrNameLst>
                                          <p:attrName>ppt_w</p:attrName>
                                        </p:attrNameLst>
                                      </p:cBhvr>
                                      <p:tavLst>
                                        <p:tav tm="0">
                                          <p:val>
                                            <p:fltVal val="0"/>
                                          </p:val>
                                        </p:tav>
                                        <p:tav tm="100000">
                                          <p:val>
                                            <p:strVal val="#ppt_w"/>
                                          </p:val>
                                        </p:tav>
                                      </p:tavLst>
                                    </p:anim>
                                    <p:anim calcmode="lin" valueType="num">
                                      <p:cBhvr>
                                        <p:cTn id="75" dur="400" fill="hold"/>
                                        <p:tgtEl>
                                          <p:spTgt spid="53"/>
                                        </p:tgtEl>
                                        <p:attrNameLst>
                                          <p:attrName>ppt_h</p:attrName>
                                        </p:attrNameLst>
                                      </p:cBhvr>
                                      <p:tavLst>
                                        <p:tav tm="0">
                                          <p:val>
                                            <p:fltVal val="0"/>
                                          </p:val>
                                        </p:tav>
                                        <p:tav tm="100000">
                                          <p:val>
                                            <p:strVal val="#ppt_h"/>
                                          </p:val>
                                        </p:tav>
                                      </p:tavLst>
                                    </p:anim>
                                  </p:childTnLst>
                                </p:cTn>
                              </p:par>
                            </p:childTnLst>
                          </p:cTn>
                        </p:par>
                        <p:par>
                          <p:cTn id="76" fill="hold">
                            <p:stCondLst>
                              <p:cond delay="6600"/>
                            </p:stCondLst>
                            <p:childTnLst>
                              <p:par>
                                <p:cTn id="77" presetID="10" presetClass="entr" presetSubtype="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400"/>
                                        <p:tgtEl>
                                          <p:spTgt spid="20"/>
                                        </p:tgtEl>
                                      </p:cBhvr>
                                    </p:animEffect>
                                  </p:childTnLst>
                                </p:cTn>
                              </p:par>
                            </p:childTnLst>
                          </p:cTn>
                        </p:par>
                        <p:par>
                          <p:cTn id="80" fill="hold">
                            <p:stCondLst>
                              <p:cond delay="70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7500"/>
                            </p:stCondLst>
                            <p:childTnLst>
                              <p:par>
                                <p:cTn id="85" presetID="10" presetClass="entr" presetSubtype="0" fill="hold"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par>
                                <p:cTn id="92" presetID="10" presetClass="entr" presetSubtype="0"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childTnLst>
                          </p:cTn>
                        </p:par>
                        <p:par>
                          <p:cTn id="95" fill="hold">
                            <p:stCondLst>
                              <p:cond delay="8500"/>
                            </p:stCondLst>
                            <p:childTnLst>
                              <p:par>
                                <p:cTn id="96" presetID="10" presetClass="entr" presetSubtype="0" fill="hold" nodeType="after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childTnLst>
                                </p:cTn>
                              </p:par>
                            </p:childTnLst>
                          </p:cTn>
                        </p:par>
                        <p:par>
                          <p:cTn id="99" fill="hold">
                            <p:stCondLst>
                              <p:cond delay="9000"/>
                            </p:stCondLst>
                            <p:childTnLst>
                              <p:par>
                                <p:cTn id="100" presetID="10" presetClass="entr" presetSubtype="0" fill="hold" nodeType="after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500"/>
                                        <p:tgtEl>
                                          <p:spTgt spid="73"/>
                                        </p:tgtEl>
                                      </p:cBhvr>
                                    </p:animEffect>
                                  </p:childTnLst>
                                </p:cTn>
                              </p:par>
                            </p:childTnLst>
                          </p:cTn>
                        </p:par>
                        <p:par>
                          <p:cTn id="103" fill="hold">
                            <p:stCondLst>
                              <p:cond delay="9500"/>
                            </p:stCondLst>
                            <p:childTnLst>
                              <p:par>
                                <p:cTn id="104" presetID="10" presetClass="entr" presetSubtype="0" fill="hold" nodeType="after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fade">
                                      <p:cBhvr>
                                        <p:cTn id="106" dur="500"/>
                                        <p:tgtEl>
                                          <p:spTgt spid="66"/>
                                        </p:tgtEl>
                                      </p:cBhvr>
                                    </p:animEffect>
                                  </p:childTnLst>
                                </p:cTn>
                              </p:par>
                            </p:childTnLst>
                          </p:cTn>
                        </p:par>
                        <p:par>
                          <p:cTn id="107" fill="hold">
                            <p:stCondLst>
                              <p:cond delay="10000"/>
                            </p:stCondLst>
                            <p:childTnLst>
                              <p:par>
                                <p:cTn id="108" presetID="10" presetClass="entr" presetSubtype="0" fill="hold"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childTnLst>
                          </p:cTn>
                        </p:par>
                        <p:par>
                          <p:cTn id="111" fill="hold">
                            <p:stCondLst>
                              <p:cond delay="10500"/>
                            </p:stCondLst>
                            <p:childTnLst>
                              <p:par>
                                <p:cTn id="112" presetID="10" presetClass="entr" presetSubtype="0" fill="hold" nodeType="after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fade">
                                      <p:cBhvr>
                                        <p:cTn id="11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1" grpId="0"/>
      <p:bldP spid="52" grpId="0"/>
      <p:bldP spid="53"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8CC8B6-38BA-433D-8F67-722FE37F57EA}"/>
              </a:ext>
            </a:extLst>
          </p:cNvPr>
          <p:cNvSpPr>
            <a:spLocks noGrp="1"/>
          </p:cNvSpPr>
          <p:nvPr>
            <p:ph sz="quarter" idx="18"/>
          </p:nvPr>
        </p:nvSpPr>
        <p:spPr/>
        <p:txBody>
          <a:bodyPr>
            <a:normAutofit/>
          </a:bodyPr>
          <a:lstStyle/>
          <a:p>
            <a:pPr marL="19050" indent="0">
              <a:buNone/>
            </a:pPr>
            <a:r>
              <a:rPr lang="en-GB" b="1">
                <a:cs typeface="Arial"/>
              </a:rPr>
              <a:t>Some typical Chilean food and drinks</a:t>
            </a:r>
            <a:r>
              <a:rPr lang="en-GB">
                <a:cs typeface="Arial"/>
              </a:rPr>
              <a:t>:</a:t>
            </a:r>
            <a:endParaRPr lang="en-US">
              <a:ea typeface="+mn-lt"/>
              <a:cs typeface="+mn-lt"/>
            </a:endParaRPr>
          </a:p>
          <a:p>
            <a:pPr marL="488315" lvl="1" indent="-272415"/>
            <a:r>
              <a:rPr lang="en-GB" sz="1800" b="1">
                <a:cs typeface="Arial"/>
              </a:rPr>
              <a:t>Sopaipilla</a:t>
            </a:r>
            <a:r>
              <a:rPr lang="en-GB" sz="1800">
                <a:cs typeface="Arial"/>
              </a:rPr>
              <a:t>: a typical Chilean snack.</a:t>
            </a:r>
            <a:endParaRPr lang="en-US" sz="1800">
              <a:ea typeface="+mn-lt"/>
              <a:cs typeface="+mn-lt"/>
            </a:endParaRPr>
          </a:p>
          <a:p>
            <a:pPr marL="488315" lvl="1" indent="-272415"/>
            <a:r>
              <a:rPr lang="en-GB" sz="1800" b="1" err="1">
                <a:cs typeface="Arial"/>
              </a:rPr>
              <a:t>Pebre</a:t>
            </a:r>
            <a:r>
              <a:rPr lang="en-GB" sz="1800">
                <a:cs typeface="Arial"/>
              </a:rPr>
              <a:t>: a very spicy sauce made of tomatoes, onions, garlic, olive oil, herbs and peppers and lots of cilantro (coriander).</a:t>
            </a:r>
            <a:endParaRPr lang="en-US" sz="1800">
              <a:ea typeface="+mn-lt"/>
              <a:cs typeface="+mn-lt"/>
            </a:endParaRPr>
          </a:p>
          <a:p>
            <a:pPr marL="488315" lvl="1" indent="-272415"/>
            <a:r>
              <a:rPr lang="en-GB" sz="1800" b="1">
                <a:cs typeface="Arial"/>
              </a:rPr>
              <a:t>Empanadas</a:t>
            </a:r>
            <a:r>
              <a:rPr lang="en-GB" sz="1800">
                <a:cs typeface="Arial"/>
              </a:rPr>
              <a:t>: a popular snack in Latin American countries. It's is a fried bread dough which is filled with cheese and olives or cheese and ham or meat and hard-boiled egg or many other fillings.</a:t>
            </a:r>
            <a:endParaRPr lang="en-US" sz="1800">
              <a:ea typeface="+mn-lt"/>
              <a:cs typeface="+mn-lt"/>
            </a:endParaRPr>
          </a:p>
          <a:p>
            <a:pPr marL="488315" lvl="1" indent="-272415"/>
            <a:r>
              <a:rPr lang="en-GB" sz="1800" b="1">
                <a:cs typeface="Arial"/>
              </a:rPr>
              <a:t>Pastel de </a:t>
            </a:r>
            <a:r>
              <a:rPr lang="en-GB" sz="1800" b="1" err="1">
                <a:cs typeface="Arial"/>
              </a:rPr>
              <a:t>choclo</a:t>
            </a:r>
            <a:r>
              <a:rPr lang="en-GB" sz="1800">
                <a:cs typeface="Arial"/>
              </a:rPr>
              <a:t>: a typical Chilean casserole made with corn and meat, beef or bacon, and is traditionally baked in a clay pot. </a:t>
            </a:r>
            <a:endParaRPr lang="en-GB" sz="1800"/>
          </a:p>
          <a:p>
            <a:pPr marL="18415" indent="0">
              <a:buNone/>
            </a:pPr>
            <a:r>
              <a:rPr lang="en-GB">
                <a:ea typeface="+mn-lt"/>
                <a:cs typeface="+mn-lt"/>
              </a:rPr>
              <a:t>Source - </a:t>
            </a:r>
            <a:r>
              <a:rPr lang="en-GB">
                <a:ea typeface="+mn-lt"/>
                <a:cs typeface="+mn-lt"/>
                <a:hlinkClick r:id="rId2"/>
              </a:rPr>
              <a:t>https://www.kids-world-travel-guide.com/food-in-chile.html</a:t>
            </a:r>
            <a:r>
              <a:rPr lang="en-GB">
                <a:ea typeface="+mn-lt"/>
                <a:cs typeface="+mn-lt"/>
              </a:rPr>
              <a:t> (photos of foods, more typical foods and some extra general information about Chile available here)</a:t>
            </a:r>
          </a:p>
          <a:p>
            <a:pPr marL="18415" indent="0">
              <a:buNone/>
            </a:pPr>
            <a:endParaRPr lang="en-GB">
              <a:ea typeface="+mn-lt"/>
              <a:cs typeface="Arial"/>
            </a:endParaRPr>
          </a:p>
          <a:p>
            <a:pPr marL="290195" indent="-271145"/>
            <a:endParaRPr lang="en-GB">
              <a:ea typeface="+mn-lt"/>
              <a:cs typeface="+mn-lt"/>
            </a:endParaRPr>
          </a:p>
        </p:txBody>
      </p:sp>
      <p:sp>
        <p:nvSpPr>
          <p:cNvPr id="3" name="Title 2">
            <a:extLst>
              <a:ext uri="{FF2B5EF4-FFF2-40B4-BE49-F238E27FC236}">
                <a16:creationId xmlns:a16="http://schemas.microsoft.com/office/drawing/2014/main" id="{63239EFE-DAE3-4068-A2FD-41F4BE4831CE}"/>
              </a:ext>
            </a:extLst>
          </p:cNvPr>
          <p:cNvSpPr>
            <a:spLocks noGrp="1"/>
          </p:cNvSpPr>
          <p:nvPr>
            <p:ph type="title"/>
          </p:nvPr>
        </p:nvSpPr>
        <p:spPr/>
        <p:txBody>
          <a:bodyPr/>
          <a:lstStyle/>
          <a:p>
            <a:r>
              <a:rPr lang="en-US"/>
              <a:t>Chile</a:t>
            </a:r>
            <a:endParaRPr lang="en-GB"/>
          </a:p>
        </p:txBody>
      </p:sp>
      <p:sp>
        <p:nvSpPr>
          <p:cNvPr id="8" name="Rectangle 2">
            <a:extLst>
              <a:ext uri="{FF2B5EF4-FFF2-40B4-BE49-F238E27FC236}">
                <a16:creationId xmlns:a16="http://schemas.microsoft.com/office/drawing/2014/main" id="{B1EBDF55-D8AF-4182-8EAD-03C1FE551019}"/>
              </a:ext>
            </a:extLst>
          </p:cNvPr>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379364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C63FA-1E94-4B45-9319-0242AEA73915}"/>
              </a:ext>
            </a:extLst>
          </p:cNvPr>
          <p:cNvSpPr>
            <a:spLocks noGrp="1"/>
          </p:cNvSpPr>
          <p:nvPr>
            <p:ph sz="quarter" idx="18"/>
          </p:nvPr>
        </p:nvSpPr>
        <p:spPr/>
        <p:txBody>
          <a:bodyPr>
            <a:normAutofit/>
          </a:bodyPr>
          <a:lstStyle/>
          <a:p>
            <a:pPr marL="290195" indent="-271145"/>
            <a:r>
              <a:rPr lang="en-GB">
                <a:cs typeface="Tahoma"/>
              </a:rPr>
              <a:t>Brazilians love their fresh fruits and vegetables such as okra, mango, coconuts, corn and beans. Many traditional dishes contain beans, rice or manioc flour. The most favourite dish in Brazil is probably the feijoada, a bean stew made with pork and rice and served with a side dish of kale</a:t>
            </a:r>
          </a:p>
          <a:p>
            <a:pPr marL="19050" indent="0">
              <a:buNone/>
            </a:pPr>
            <a:r>
              <a:rPr lang="en-GB" b="1">
                <a:cs typeface="Tahoma"/>
              </a:rPr>
              <a:t>Typical Brazilian food and drinks</a:t>
            </a:r>
            <a:r>
              <a:rPr lang="en-GB">
                <a:cs typeface="Tahoma"/>
              </a:rPr>
              <a:t>:</a:t>
            </a:r>
          </a:p>
          <a:p>
            <a:pPr marL="488315" lvl="1" indent="-272415"/>
            <a:r>
              <a:rPr lang="en-GB" b="1" err="1">
                <a:cs typeface="Tahoma"/>
              </a:rPr>
              <a:t>Pão</a:t>
            </a:r>
            <a:r>
              <a:rPr lang="en-GB" b="1">
                <a:cs typeface="Tahoma"/>
              </a:rPr>
              <a:t> de </a:t>
            </a:r>
            <a:r>
              <a:rPr lang="en-GB" b="1" err="1">
                <a:cs typeface="Tahoma"/>
              </a:rPr>
              <a:t>Queijo</a:t>
            </a:r>
            <a:r>
              <a:rPr lang="en-GB">
                <a:cs typeface="Tahoma"/>
              </a:rPr>
              <a:t>: </a:t>
            </a:r>
            <a:r>
              <a:rPr lang="en-GB" sz="1800">
                <a:cs typeface="Tahoma"/>
              </a:rPr>
              <a:t>delicious cheese bread</a:t>
            </a:r>
            <a:endParaRPr lang="en-GB"/>
          </a:p>
          <a:p>
            <a:pPr marL="488315" lvl="1" indent="-272415"/>
            <a:r>
              <a:rPr lang="en-GB" sz="1800" b="1">
                <a:cs typeface="Tahoma"/>
              </a:rPr>
              <a:t>Guarana</a:t>
            </a:r>
            <a:r>
              <a:rPr lang="en-GB" sz="1800">
                <a:cs typeface="Tahoma"/>
              </a:rPr>
              <a:t>: drink made with small red berries typical from Amazonia</a:t>
            </a:r>
          </a:p>
          <a:p>
            <a:pPr marL="488315" lvl="1" indent="-272415"/>
            <a:r>
              <a:rPr lang="en-GB" altLang="en-US" sz="1800" b="1">
                <a:latin typeface="Arial"/>
                <a:ea typeface="Calibri" panose="020F0502020204030204" pitchFamily="34" charset="0"/>
                <a:cs typeface="Tahoma"/>
              </a:rPr>
              <a:t>Caipirinha</a:t>
            </a:r>
            <a:r>
              <a:rPr lang="en-GB" altLang="en-US" sz="1800">
                <a:latin typeface="Arial"/>
                <a:ea typeface="Calibri" panose="020F0502020204030204" pitchFamily="34" charset="0"/>
                <a:cs typeface="Tahoma"/>
              </a:rPr>
              <a:t>: Brazil's national cocktail, made with cachaça (sugarcane hard liquor), sugar, and lime.</a:t>
            </a:r>
            <a:endParaRPr lang="en-GB" sz="1800">
              <a:latin typeface="Arial"/>
              <a:cs typeface="Tahoma"/>
            </a:endParaRPr>
          </a:p>
          <a:p>
            <a:pPr marL="488315" lvl="1" indent="-272415"/>
            <a:r>
              <a:rPr lang="en-GB" sz="1800" b="1">
                <a:cs typeface="Tahoma"/>
              </a:rPr>
              <a:t>Coxinha de </a:t>
            </a:r>
            <a:r>
              <a:rPr lang="en-GB" sz="1800" b="1" err="1">
                <a:cs typeface="Tahoma"/>
              </a:rPr>
              <a:t>Galinha</a:t>
            </a:r>
            <a:r>
              <a:rPr lang="en-GB" sz="1800">
                <a:cs typeface="Tahoma"/>
              </a:rPr>
              <a:t>: Brazilian breaded and deep fried snack filled with shredded chicken. Usually served with a chilli dip.</a:t>
            </a:r>
          </a:p>
          <a:p>
            <a:pPr marL="215900" lvl="1" indent="0">
              <a:buNone/>
            </a:pPr>
            <a:r>
              <a:rPr lang="en-GB">
                <a:cs typeface="Tahoma"/>
              </a:rPr>
              <a:t>Source - </a:t>
            </a:r>
            <a:r>
              <a:rPr lang="en-GB">
                <a:cs typeface="Tahoma"/>
                <a:hlinkClick r:id="rId2"/>
              </a:rPr>
              <a:t>https://www.kids-world-travel-guide.com/brazil-facts.html</a:t>
            </a:r>
            <a:r>
              <a:rPr lang="en-GB">
                <a:cs typeface="Tahoma"/>
              </a:rPr>
              <a:t> (photos of foods and some extra general information about Brazil available here)</a:t>
            </a:r>
          </a:p>
          <a:p>
            <a:pPr marL="290195" indent="-271145"/>
            <a:endParaRPr lang="en-GB"/>
          </a:p>
          <a:p>
            <a:pPr marL="290195" indent="-271145"/>
            <a:endParaRPr lang="en-GB"/>
          </a:p>
        </p:txBody>
      </p:sp>
      <p:sp>
        <p:nvSpPr>
          <p:cNvPr id="3" name="Title 2">
            <a:extLst>
              <a:ext uri="{FF2B5EF4-FFF2-40B4-BE49-F238E27FC236}">
                <a16:creationId xmlns:a16="http://schemas.microsoft.com/office/drawing/2014/main" id="{774C7FFE-A7FD-45B3-A1F8-27DC0BA50214}"/>
              </a:ext>
            </a:extLst>
          </p:cNvPr>
          <p:cNvSpPr>
            <a:spLocks noGrp="1"/>
          </p:cNvSpPr>
          <p:nvPr>
            <p:ph type="title"/>
          </p:nvPr>
        </p:nvSpPr>
        <p:spPr/>
        <p:txBody>
          <a:bodyPr/>
          <a:lstStyle/>
          <a:p>
            <a:r>
              <a:rPr lang="en-US"/>
              <a:t>Brazil</a:t>
            </a:r>
            <a:endParaRPr lang="en-GB"/>
          </a:p>
        </p:txBody>
      </p:sp>
    </p:spTree>
    <p:extLst>
      <p:ext uri="{BB962C8B-B14F-4D97-AF65-F5344CB8AC3E}">
        <p14:creationId xmlns:p14="http://schemas.microsoft.com/office/powerpoint/2010/main" val="13968700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EE4CE-C038-4F1C-9C8D-EF78DE6C6898}"/>
              </a:ext>
            </a:extLst>
          </p:cNvPr>
          <p:cNvSpPr>
            <a:spLocks noGrp="1"/>
          </p:cNvSpPr>
          <p:nvPr>
            <p:ph type="title"/>
          </p:nvPr>
        </p:nvSpPr>
        <p:spPr/>
        <p:txBody>
          <a:bodyPr/>
          <a:lstStyle/>
          <a:p>
            <a:r>
              <a:rPr lang="en-US"/>
              <a:t>Asia - Vietnam</a:t>
            </a:r>
            <a:endParaRPr lang="en-GB"/>
          </a:p>
        </p:txBody>
      </p:sp>
      <p:sp>
        <p:nvSpPr>
          <p:cNvPr id="6" name="Content Placeholder 5">
            <a:extLst>
              <a:ext uri="{FF2B5EF4-FFF2-40B4-BE49-F238E27FC236}">
                <a16:creationId xmlns:a16="http://schemas.microsoft.com/office/drawing/2014/main" id="{6715ACF1-91DD-4318-9910-30DBCDFC856C}"/>
              </a:ext>
            </a:extLst>
          </p:cNvPr>
          <p:cNvSpPr>
            <a:spLocks noGrp="1"/>
          </p:cNvSpPr>
          <p:nvPr>
            <p:ph sz="quarter" idx="18"/>
          </p:nvPr>
        </p:nvSpPr>
        <p:spPr/>
        <p:txBody>
          <a:bodyPr vert="horz" wrap="square" lIns="0" tIns="0" rIns="0" bIns="0" numCol="1" anchor="t" anchorCtr="0" compatLnSpc="1">
            <a:prstTxWarp prst="textNoShape">
              <a:avLst/>
            </a:prstTxWarp>
            <a:noAutofit/>
          </a:bodyPr>
          <a:lstStyle/>
          <a:p>
            <a:pPr marL="290195" indent="-271145"/>
            <a:r>
              <a:rPr lang="en-US" sz="1600">
                <a:cs typeface="Tahoma"/>
              </a:rPr>
              <a:t>Many dishes in Vietnam consist of rice and vegetables as well as fish, seafood, chicken or beef. </a:t>
            </a:r>
          </a:p>
          <a:p>
            <a:pPr marL="290195" indent="-271145"/>
            <a:r>
              <a:rPr lang="en-US" sz="1600">
                <a:cs typeface="Tahoma"/>
              </a:rPr>
              <a:t>Soy sauce as well as fish sauce or shrimp sauce and rice products are the most common ingredients in Vietnamese dishes. </a:t>
            </a:r>
          </a:p>
          <a:p>
            <a:pPr marL="19050" indent="0">
              <a:buNone/>
            </a:pPr>
            <a:r>
              <a:rPr lang="en-GB" sz="1600" b="1">
                <a:ea typeface="+mn-lt"/>
                <a:cs typeface="+mn-lt"/>
              </a:rPr>
              <a:t>Typical Vietnamese food and drinks</a:t>
            </a:r>
            <a:r>
              <a:rPr lang="en-GB" sz="1600">
                <a:ea typeface="+mn-lt"/>
                <a:cs typeface="+mn-lt"/>
              </a:rPr>
              <a:t>:</a:t>
            </a:r>
            <a:endParaRPr lang="en-US" sz="1600">
              <a:ea typeface="+mn-lt"/>
              <a:cs typeface="+mn-lt"/>
            </a:endParaRPr>
          </a:p>
          <a:p>
            <a:pPr marL="488315" lvl="1" indent="-272415"/>
            <a:r>
              <a:rPr lang="en-US" b="1" err="1">
                <a:cs typeface="Tahoma"/>
              </a:rPr>
              <a:t>Nem</a:t>
            </a:r>
            <a:r>
              <a:rPr lang="en-US">
                <a:cs typeface="Tahoma"/>
              </a:rPr>
              <a:t>: Grilled pork meat skewers which have been marinated in fish sauce. They are often served with spicy </a:t>
            </a:r>
            <a:r>
              <a:rPr lang="en-US" err="1">
                <a:cs typeface="Tahoma"/>
              </a:rPr>
              <a:t>chilli</a:t>
            </a:r>
            <a:r>
              <a:rPr lang="en-US">
                <a:cs typeface="Tahoma"/>
              </a:rPr>
              <a:t> sauce</a:t>
            </a:r>
            <a:endParaRPr lang="en-US"/>
          </a:p>
          <a:p>
            <a:pPr marL="488315" lvl="1" indent="-272415"/>
            <a:r>
              <a:rPr lang="en-US" b="1" err="1">
                <a:cs typeface="Tahoma"/>
              </a:rPr>
              <a:t>Canh</a:t>
            </a:r>
            <a:r>
              <a:rPr lang="en-US" b="1">
                <a:cs typeface="Tahoma"/>
              </a:rPr>
              <a:t> </a:t>
            </a:r>
            <a:r>
              <a:rPr lang="en-US" b="1" err="1">
                <a:cs typeface="Tahoma"/>
              </a:rPr>
              <a:t>chua</a:t>
            </a:r>
            <a:r>
              <a:rPr lang="en-US" b="1">
                <a:cs typeface="Tahoma"/>
              </a:rPr>
              <a:t>: </a:t>
            </a:r>
            <a:r>
              <a:rPr lang="en-US">
                <a:cs typeface="Tahoma"/>
              </a:rPr>
              <a:t>sour soup with fish, tomatoes and vegetables as well as pineapple chunks </a:t>
            </a:r>
          </a:p>
          <a:p>
            <a:pPr marL="488315" lvl="1" indent="-272415"/>
            <a:r>
              <a:rPr lang="en-US" b="1">
                <a:cs typeface="Tahoma"/>
              </a:rPr>
              <a:t>Pho: </a:t>
            </a:r>
            <a:r>
              <a:rPr lang="en-US">
                <a:cs typeface="Tahoma"/>
              </a:rPr>
              <a:t>traditional soup dish made with clear broth, spring onions and sprouts as well as sliced chicken or beef slices </a:t>
            </a:r>
          </a:p>
          <a:p>
            <a:pPr marL="488315" lvl="1" indent="-272415"/>
            <a:r>
              <a:rPr lang="en-US" b="1">
                <a:cs typeface="Tahoma"/>
              </a:rPr>
              <a:t>Banh Bao</a:t>
            </a:r>
            <a:r>
              <a:rPr lang="en-US">
                <a:cs typeface="Tahoma"/>
              </a:rPr>
              <a:t>: Vietnamese pastry dumpling with usually </a:t>
            </a:r>
            <a:r>
              <a:rPr lang="en-US" err="1">
                <a:cs typeface="Tahoma"/>
              </a:rPr>
              <a:t>savoury</a:t>
            </a:r>
            <a:r>
              <a:rPr lang="en-US">
                <a:cs typeface="Tahoma"/>
              </a:rPr>
              <a:t> filling such as pork or chicken meat</a:t>
            </a:r>
          </a:p>
          <a:p>
            <a:pPr marL="488315" lvl="1" indent="-272415"/>
            <a:r>
              <a:rPr lang="en-US" b="1" err="1">
                <a:cs typeface="Tahoma"/>
              </a:rPr>
              <a:t>Xoi</a:t>
            </a:r>
            <a:r>
              <a:rPr lang="en-US">
                <a:cs typeface="Tahoma"/>
              </a:rPr>
              <a:t>: Sweet sticky rice cakes made with coconut milk and mung beans, often with added food </a:t>
            </a:r>
            <a:r>
              <a:rPr lang="en-US" err="1">
                <a:cs typeface="Tahoma"/>
              </a:rPr>
              <a:t>colouring</a:t>
            </a:r>
            <a:endParaRPr lang="en-US">
              <a:cs typeface="Tahoma"/>
            </a:endParaRPr>
          </a:p>
          <a:p>
            <a:pPr marL="215900" lvl="1" indent="0">
              <a:buNone/>
            </a:pPr>
            <a:r>
              <a:rPr lang="en-US">
                <a:cs typeface="Tahoma"/>
              </a:rPr>
              <a:t>Source</a:t>
            </a:r>
            <a:r>
              <a:rPr lang="en-US" sz="1600">
                <a:cs typeface="Tahoma"/>
              </a:rPr>
              <a:t> - </a:t>
            </a:r>
            <a:r>
              <a:rPr lang="en-GB" sz="1600">
                <a:cs typeface="Tahoma"/>
                <a:hlinkClick r:id="rId2"/>
              </a:rPr>
              <a:t>https://www.kids-world-travel-guide.com/vietnam-facts.html</a:t>
            </a:r>
            <a:r>
              <a:rPr lang="en-GB" sz="1600">
                <a:cs typeface="Tahoma"/>
              </a:rPr>
              <a:t> (photos of foods available here)</a:t>
            </a:r>
            <a:endParaRPr lang="en-US" sz="1600">
              <a:cs typeface="Tahoma"/>
            </a:endParaRPr>
          </a:p>
        </p:txBody>
      </p:sp>
    </p:spTree>
    <p:extLst>
      <p:ext uri="{BB962C8B-B14F-4D97-AF65-F5344CB8AC3E}">
        <p14:creationId xmlns:p14="http://schemas.microsoft.com/office/powerpoint/2010/main" val="28588450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D35EAF-618C-4CCE-9E9B-8733E80D78EF}"/>
              </a:ext>
            </a:extLst>
          </p:cNvPr>
          <p:cNvSpPr>
            <a:spLocks noGrp="1"/>
          </p:cNvSpPr>
          <p:nvPr>
            <p:ph sz="quarter" idx="18"/>
          </p:nvPr>
        </p:nvSpPr>
        <p:spPr>
          <a:xfrm>
            <a:off x="409500" y="1044000"/>
            <a:ext cx="9087000" cy="5015978"/>
          </a:xfrm>
        </p:spPr>
        <p:txBody>
          <a:bodyPr>
            <a:normAutofit fontScale="40000" lnSpcReduction="20000"/>
          </a:bodyPr>
          <a:lstStyle/>
          <a:p>
            <a:pPr marL="18916" indent="0">
              <a:buNone/>
            </a:pPr>
            <a:r>
              <a:rPr lang="en-US" sz="3500" b="1"/>
              <a:t>Singaporean</a:t>
            </a:r>
            <a:r>
              <a:rPr lang="en-US" sz="3500"/>
              <a:t> food can be divided into five types: meat, seafood, rice, noodles, and dessert or snacks. Rice is a staple food but the people have evolved and adapt to the changes and exposures around them.  The modern Singaporean has adapted to a different lifestyle and diet and some do not even see rice as a staple part of their diet anymore.</a:t>
            </a:r>
            <a:r>
              <a:rPr lang="en-US" sz="3500" b="1"/>
              <a:t> Singapore</a:t>
            </a:r>
            <a:r>
              <a:rPr lang="en-US" sz="3500"/>
              <a:t> is especially renowned for its seafood. Chili crab and black pepper crab are two quintessential dishes that dominate the scene and are greatly recommended to tourists</a:t>
            </a:r>
            <a:endParaRPr lang="en-US" sz="3500">
              <a:cs typeface="Tahoma"/>
            </a:endParaRPr>
          </a:p>
          <a:p>
            <a:pPr marL="19050" indent="0">
              <a:buNone/>
            </a:pPr>
            <a:r>
              <a:rPr lang="en-GB" sz="3500" b="1">
                <a:cs typeface="Arial"/>
              </a:rPr>
              <a:t>Popular food and drinks in Singapore</a:t>
            </a:r>
            <a:r>
              <a:rPr lang="en-GB" sz="3500">
                <a:cs typeface="Arial"/>
              </a:rPr>
              <a:t>:</a:t>
            </a:r>
          </a:p>
          <a:p>
            <a:pPr marL="19050" indent="0">
              <a:buNone/>
            </a:pPr>
            <a:r>
              <a:rPr lang="en-US" sz="3500" b="1">
                <a:cs typeface="Tahoma"/>
              </a:rPr>
              <a:t>Satay</a:t>
            </a:r>
            <a:r>
              <a:rPr lang="en-US" sz="3500">
                <a:cs typeface="Tahoma"/>
              </a:rPr>
              <a:t>: grilled chicken or beef cubes on a stick served with peanut sauce available at many street stalls and hawker </a:t>
            </a:r>
            <a:r>
              <a:rPr lang="en-US" sz="3500" err="1">
                <a:cs typeface="Tahoma"/>
              </a:rPr>
              <a:t>centres</a:t>
            </a:r>
            <a:endParaRPr lang="en-US" sz="3500">
              <a:cs typeface="Tahoma"/>
            </a:endParaRPr>
          </a:p>
          <a:p>
            <a:pPr marL="19050" indent="0">
              <a:buNone/>
            </a:pPr>
            <a:r>
              <a:rPr lang="en-GB" sz="3500" b="1">
                <a:cs typeface="Tahoma"/>
              </a:rPr>
              <a:t>Kaya Toast</a:t>
            </a:r>
            <a:r>
              <a:rPr lang="en-GB" sz="3500">
                <a:cs typeface="Tahoma"/>
              </a:rPr>
              <a:t>: popular snack or breakfast. Toast with coconut egg jam and sweet sugary topping</a:t>
            </a:r>
          </a:p>
          <a:p>
            <a:pPr marL="19050" indent="0">
              <a:buNone/>
            </a:pPr>
            <a:r>
              <a:rPr lang="en-GB" sz="3500" b="1">
                <a:cs typeface="Tahoma"/>
              </a:rPr>
              <a:t>Ice -</a:t>
            </a:r>
            <a:r>
              <a:rPr lang="en-GB" sz="3500" b="1" err="1">
                <a:cs typeface="Tahoma"/>
              </a:rPr>
              <a:t>Kerang</a:t>
            </a:r>
            <a:r>
              <a:rPr lang="en-GB" sz="3500">
                <a:cs typeface="Tahoma"/>
              </a:rPr>
              <a:t>: ice with red bean dessert - delicious!</a:t>
            </a:r>
          </a:p>
          <a:p>
            <a:pPr marL="19050" indent="0">
              <a:buNone/>
            </a:pPr>
            <a:r>
              <a:rPr lang="en-GB" sz="3500" b="1">
                <a:cs typeface="Tahoma"/>
              </a:rPr>
              <a:t>Yu Shen Prosperity Noodles</a:t>
            </a:r>
            <a:r>
              <a:rPr lang="en-GB" sz="3500">
                <a:cs typeface="Tahoma"/>
              </a:rPr>
              <a:t>: Singaporean traditional dish to celebrate Chinese New Year</a:t>
            </a:r>
          </a:p>
          <a:p>
            <a:pPr marL="19050" indent="0">
              <a:buNone/>
            </a:pPr>
            <a:r>
              <a:rPr lang="en-US" sz="3500">
                <a:cs typeface="Tahoma"/>
              </a:rPr>
              <a:t>Source  - </a:t>
            </a:r>
            <a:r>
              <a:rPr lang="en-GB" sz="3500">
                <a:cs typeface="Tahoma"/>
                <a:hlinkClick r:id="rId2"/>
              </a:rPr>
              <a:t>https://www.kids-world-travel-guide.com/singapore-facts.html</a:t>
            </a:r>
            <a:r>
              <a:rPr lang="en-GB" sz="3500">
                <a:cs typeface="Tahoma"/>
              </a:rPr>
              <a:t> (photos of foods/hawkers and some general info on Singapore available here)</a:t>
            </a:r>
          </a:p>
          <a:p>
            <a:pPr marL="18916" indent="0">
              <a:buNone/>
            </a:pPr>
            <a:r>
              <a:rPr lang="en-US" sz="3500"/>
              <a:t>And these are a few popular food that are not to be missed in Singapore!</a:t>
            </a:r>
            <a:endParaRPr lang="en-GB" sz="3500"/>
          </a:p>
          <a:p>
            <a:pPr marL="18916" lvl="0" indent="0">
              <a:buNone/>
            </a:pPr>
            <a:r>
              <a:rPr lang="en-US" sz="3500" b="1"/>
              <a:t>Hainanese chicken rice</a:t>
            </a:r>
            <a:r>
              <a:rPr lang="en-US" sz="3500"/>
              <a:t>, </a:t>
            </a:r>
            <a:r>
              <a:rPr lang="en-US" sz="3500" b="1" err="1"/>
              <a:t>Chilli</a:t>
            </a:r>
            <a:r>
              <a:rPr lang="en-US" sz="3500" b="1"/>
              <a:t> crab</a:t>
            </a:r>
            <a:r>
              <a:rPr lang="en-US" sz="3500"/>
              <a:t>, </a:t>
            </a:r>
            <a:r>
              <a:rPr lang="en-US" sz="3500" b="1"/>
              <a:t>Laksa</a:t>
            </a:r>
            <a:r>
              <a:rPr lang="en-US" sz="3500"/>
              <a:t>, </a:t>
            </a:r>
            <a:r>
              <a:rPr lang="en-US" sz="3500" b="1"/>
              <a:t>Char </a:t>
            </a:r>
            <a:r>
              <a:rPr lang="en-US" sz="3500" b="1" err="1"/>
              <a:t>kuay</a:t>
            </a:r>
            <a:r>
              <a:rPr lang="en-US" sz="3500" b="1"/>
              <a:t> </a:t>
            </a:r>
            <a:r>
              <a:rPr lang="en-US" sz="3500" b="1" err="1"/>
              <a:t>teow</a:t>
            </a:r>
            <a:r>
              <a:rPr lang="en-US" sz="3500"/>
              <a:t>, </a:t>
            </a:r>
            <a:r>
              <a:rPr lang="en-US" sz="3500" b="1" err="1"/>
              <a:t>Hokkien</a:t>
            </a:r>
            <a:r>
              <a:rPr lang="en-US" sz="3500" b="1"/>
              <a:t> prawn </a:t>
            </a:r>
            <a:r>
              <a:rPr lang="en-US" sz="3500" b="1" err="1"/>
              <a:t>mee</a:t>
            </a:r>
            <a:r>
              <a:rPr lang="en-US" sz="3500"/>
              <a:t>, </a:t>
            </a:r>
            <a:r>
              <a:rPr lang="en-US" sz="3500" b="1"/>
              <a:t>Barbecued stingray</a:t>
            </a:r>
            <a:r>
              <a:rPr lang="en-US" sz="3500"/>
              <a:t>.</a:t>
            </a:r>
            <a:endParaRPr lang="en-GB" sz="3500"/>
          </a:p>
          <a:p>
            <a:pPr marL="18916" lvl="0" indent="0">
              <a:buNone/>
            </a:pPr>
            <a:r>
              <a:rPr lang="en-US" sz="3500"/>
              <a:t> and </a:t>
            </a:r>
            <a:r>
              <a:rPr lang="en-US" sz="3500" b="1"/>
              <a:t>Fish head curry…</a:t>
            </a:r>
            <a:r>
              <a:rPr lang="en-US" sz="3500"/>
              <a:t> Look at these sources to find out more about these foods!</a:t>
            </a:r>
          </a:p>
          <a:p>
            <a:pPr marL="18916" indent="0">
              <a:buNone/>
            </a:pPr>
            <a:r>
              <a:rPr lang="en-US" sz="3500" u="sng">
                <a:hlinkClick r:id="rId3"/>
              </a:rPr>
              <a:t>https://sg.hotels.com/go/singapore/best-singapore-dishes</a:t>
            </a:r>
            <a:endParaRPr lang="en-GB" sz="3500"/>
          </a:p>
          <a:p>
            <a:pPr marL="18916" indent="0">
              <a:buNone/>
            </a:pPr>
            <a:r>
              <a:rPr lang="en-US" sz="3500" u="sng">
                <a:hlinkClick r:id="rId4"/>
              </a:rPr>
              <a:t>https://sethlui.com/best-local-famous-foods-to-eat-singapore/</a:t>
            </a:r>
            <a:endParaRPr lang="en-GB" sz="3500"/>
          </a:p>
          <a:p>
            <a:pPr marL="18916" lvl="0" indent="0">
              <a:buNone/>
            </a:pPr>
            <a:endParaRPr lang="en-GB"/>
          </a:p>
        </p:txBody>
      </p:sp>
      <p:sp>
        <p:nvSpPr>
          <p:cNvPr id="3" name="Title 2">
            <a:extLst>
              <a:ext uri="{FF2B5EF4-FFF2-40B4-BE49-F238E27FC236}">
                <a16:creationId xmlns:a16="http://schemas.microsoft.com/office/drawing/2014/main" id="{D3CFDC02-F302-47E7-AC66-F196C2E1D534}"/>
              </a:ext>
            </a:extLst>
          </p:cNvPr>
          <p:cNvSpPr>
            <a:spLocks noGrp="1"/>
          </p:cNvSpPr>
          <p:nvPr>
            <p:ph type="title"/>
          </p:nvPr>
        </p:nvSpPr>
        <p:spPr/>
        <p:txBody>
          <a:bodyPr/>
          <a:lstStyle/>
          <a:p>
            <a:r>
              <a:rPr lang="en-US">
                <a:cs typeface="Tahoma"/>
              </a:rPr>
              <a:t>Asia - Singapore</a:t>
            </a:r>
            <a:endParaRPr lang="en-GB"/>
          </a:p>
        </p:txBody>
      </p:sp>
    </p:spTree>
    <p:extLst>
      <p:ext uri="{BB962C8B-B14F-4D97-AF65-F5344CB8AC3E}">
        <p14:creationId xmlns:p14="http://schemas.microsoft.com/office/powerpoint/2010/main" val="15445071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AFB527-76A2-4BE5-8D2C-2BAC4CCC7F8D}"/>
              </a:ext>
            </a:extLst>
          </p:cNvPr>
          <p:cNvSpPr>
            <a:spLocks noGrp="1"/>
          </p:cNvSpPr>
          <p:nvPr>
            <p:ph sz="quarter" idx="18"/>
          </p:nvPr>
        </p:nvSpPr>
        <p:spPr/>
        <p:txBody>
          <a:bodyPr>
            <a:normAutofit fontScale="85000" lnSpcReduction="10000"/>
          </a:bodyPr>
          <a:lstStyle/>
          <a:p>
            <a:pPr marL="290195" indent="-271145"/>
            <a:r>
              <a:rPr lang="en-US">
                <a:cs typeface="Tahoma"/>
              </a:rPr>
              <a:t>The traditional diet in China and Hong Kong contains low amounts of protein such as meats or dairy products. Many dishes  in Hong Kong are vegetable and soya based. People in Hong Kong often eat/drink soup for breakfast and rice based dishes are eaten throughout the day.</a:t>
            </a:r>
          </a:p>
          <a:p>
            <a:pPr marL="290195" indent="-271145"/>
            <a:r>
              <a:rPr lang="en-US" b="1"/>
              <a:t>Soy, vegetable and rice products</a:t>
            </a:r>
            <a:r>
              <a:rPr lang="en-US"/>
              <a:t> are the most common ingredients in dishes and people in Hong Kong mainly eat with chopsticks and drink their soups rather than using spoons.</a:t>
            </a:r>
          </a:p>
          <a:p>
            <a:pPr marL="18415" indent="0">
              <a:buNone/>
            </a:pPr>
            <a:r>
              <a:rPr lang="en-US" b="1">
                <a:cs typeface="Tahoma"/>
              </a:rPr>
              <a:t>Dishes you might find in Hong Kong </a:t>
            </a:r>
            <a:endParaRPr lang="en-US" b="1"/>
          </a:p>
          <a:p>
            <a:pPr marL="290195" indent="-271145"/>
            <a:r>
              <a:rPr lang="en-GB" b="1">
                <a:cs typeface="Tahoma"/>
              </a:rPr>
              <a:t>Spring rolls</a:t>
            </a:r>
            <a:r>
              <a:rPr lang="en-GB">
                <a:cs typeface="Tahoma"/>
              </a:rPr>
              <a:t>: The fried rice paper rolls are surely the most famous food export</a:t>
            </a:r>
          </a:p>
          <a:p>
            <a:pPr marL="290195" indent="-271145"/>
            <a:r>
              <a:rPr lang="en-GB" b="1"/>
              <a:t>Chow Mein</a:t>
            </a:r>
            <a:r>
              <a:rPr lang="en-GB"/>
              <a:t>: stir-fried egg noodles with chicken strips</a:t>
            </a:r>
          </a:p>
          <a:p>
            <a:pPr marL="290195" indent="-271145"/>
            <a:r>
              <a:rPr lang="en-GB" b="1">
                <a:cs typeface="Tahoma"/>
              </a:rPr>
              <a:t>Tofu</a:t>
            </a:r>
            <a:r>
              <a:rPr lang="en-GB">
                <a:cs typeface="Tahoma"/>
              </a:rPr>
              <a:t>: soy bean curd used in many dishes</a:t>
            </a:r>
          </a:p>
          <a:p>
            <a:pPr marL="290195" indent="-271145"/>
            <a:r>
              <a:rPr lang="en-GB" b="1"/>
              <a:t>Sweet and sour pork</a:t>
            </a:r>
            <a:r>
              <a:rPr lang="en-GB"/>
              <a:t>: fried cubed pork and fried vegetables in a sweet and sour sauce often made with capsicum peppers and pineapple</a:t>
            </a:r>
          </a:p>
          <a:p>
            <a:pPr marL="290195" indent="-271145"/>
            <a:r>
              <a:rPr lang="en-GB" b="1"/>
              <a:t>Peking Duck</a:t>
            </a:r>
            <a:r>
              <a:rPr lang="en-GB"/>
              <a:t>: duck roast with crispy thin skin, often served with plum sauce</a:t>
            </a:r>
          </a:p>
          <a:p>
            <a:pPr marL="290195" indent="-271145"/>
            <a:r>
              <a:rPr lang="en-GB" b="1"/>
              <a:t>Dim Sum</a:t>
            </a:r>
            <a:r>
              <a:rPr lang="en-GB"/>
              <a:t>: Steamed dumplings filled with minced meat or vegetables</a:t>
            </a:r>
          </a:p>
          <a:p>
            <a:pPr marL="19050" indent="0">
              <a:buNone/>
            </a:pPr>
            <a:r>
              <a:rPr lang="en-GB">
                <a:ea typeface="+mn-lt"/>
                <a:cs typeface="+mn-lt"/>
              </a:rPr>
              <a:t>Source - </a:t>
            </a:r>
            <a:r>
              <a:rPr lang="en-GB">
                <a:ea typeface="+mn-lt"/>
                <a:cs typeface="+mn-lt"/>
                <a:hlinkClick r:id="rId2"/>
              </a:rPr>
              <a:t> https://www.kids-world-travel-guide.com/china-facts.html</a:t>
            </a:r>
            <a:r>
              <a:rPr lang="en-GB">
                <a:ea typeface="+mn-lt"/>
                <a:cs typeface="+mn-lt"/>
              </a:rPr>
              <a:t>(photos of foods and some extra general information about Hong Kong and China is available here)</a:t>
            </a:r>
          </a:p>
          <a:p>
            <a:pPr marL="18415" indent="0">
              <a:buNone/>
            </a:pPr>
            <a:endParaRPr lang="en-GB"/>
          </a:p>
          <a:p>
            <a:pPr marL="290195" indent="-271145"/>
            <a:endParaRPr lang="en-GB"/>
          </a:p>
        </p:txBody>
      </p:sp>
      <p:sp>
        <p:nvSpPr>
          <p:cNvPr id="3" name="Title 2">
            <a:extLst>
              <a:ext uri="{FF2B5EF4-FFF2-40B4-BE49-F238E27FC236}">
                <a16:creationId xmlns:a16="http://schemas.microsoft.com/office/drawing/2014/main" id="{1ABB5455-56B6-4B2B-A30C-9AF4DC244B95}"/>
              </a:ext>
            </a:extLst>
          </p:cNvPr>
          <p:cNvSpPr>
            <a:spLocks noGrp="1"/>
          </p:cNvSpPr>
          <p:nvPr>
            <p:ph type="title"/>
          </p:nvPr>
        </p:nvSpPr>
        <p:spPr/>
        <p:txBody>
          <a:bodyPr/>
          <a:lstStyle/>
          <a:p>
            <a:r>
              <a:rPr lang="en-US">
                <a:cs typeface="Tahoma"/>
              </a:rPr>
              <a:t>Asia – Hong Kong</a:t>
            </a:r>
            <a:endParaRPr lang="en-GB"/>
          </a:p>
        </p:txBody>
      </p:sp>
    </p:spTree>
    <p:extLst>
      <p:ext uri="{BB962C8B-B14F-4D97-AF65-F5344CB8AC3E}">
        <p14:creationId xmlns:p14="http://schemas.microsoft.com/office/powerpoint/2010/main" val="3922146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FF848D-9892-4E3F-8C71-EDCE40538EC8}"/>
              </a:ext>
            </a:extLst>
          </p:cNvPr>
          <p:cNvSpPr>
            <a:spLocks noGrp="1"/>
          </p:cNvSpPr>
          <p:nvPr>
            <p:ph sz="quarter" idx="18"/>
          </p:nvPr>
        </p:nvSpPr>
        <p:spPr/>
        <p:txBody>
          <a:bodyPr>
            <a:normAutofit/>
          </a:bodyPr>
          <a:lstStyle/>
          <a:p>
            <a:pPr marL="19050" indent="0">
              <a:buNone/>
            </a:pPr>
            <a:r>
              <a:rPr lang="en-US" sz="1600" b="1">
                <a:cs typeface="Tahoma"/>
              </a:rPr>
              <a:t>Dishes you may find in Thailand:</a:t>
            </a:r>
            <a:endParaRPr lang="en-US" sz="1600" b="1"/>
          </a:p>
          <a:p>
            <a:pPr marL="290195" indent="-271145"/>
            <a:r>
              <a:rPr lang="en-US" sz="1600" b="1">
                <a:cs typeface="Tahoma"/>
              </a:rPr>
              <a:t>Pad Thai</a:t>
            </a:r>
            <a:r>
              <a:rPr lang="en-US" sz="1600">
                <a:cs typeface="Tahoma"/>
              </a:rPr>
              <a:t>: small, thin or wide noodles alongside crunchy beansprouts, onion, egg and fish sauce, sugar, </a:t>
            </a:r>
            <a:r>
              <a:rPr lang="en-US" sz="1600" err="1">
                <a:cs typeface="Tahoma"/>
              </a:rPr>
              <a:t>chilli</a:t>
            </a:r>
            <a:r>
              <a:rPr lang="en-US" sz="1600">
                <a:cs typeface="Tahoma"/>
              </a:rPr>
              <a:t> powder and finely ground peanuts.</a:t>
            </a:r>
            <a:endParaRPr lang="en-US" sz="1600"/>
          </a:p>
          <a:p>
            <a:pPr marL="290195" indent="-271145"/>
            <a:r>
              <a:rPr lang="en-US" sz="1600" b="1">
                <a:cs typeface="Tahoma"/>
              </a:rPr>
              <a:t>Tom yam</a:t>
            </a:r>
            <a:r>
              <a:rPr lang="en-US" sz="1600">
                <a:cs typeface="Tahoma"/>
              </a:rPr>
              <a:t>: this herb-forward broth is often referred to in English-language menus as 'sour Thai soup’. </a:t>
            </a:r>
          </a:p>
          <a:p>
            <a:pPr marL="290195" indent="-271145"/>
            <a:r>
              <a:rPr lang="en-US" sz="1600" b="1" err="1">
                <a:cs typeface="Tahoma"/>
              </a:rPr>
              <a:t>Laap</a:t>
            </a:r>
            <a:r>
              <a:rPr lang="en-US" sz="1600">
                <a:cs typeface="Tahoma"/>
              </a:rPr>
              <a:t>: Thailand’s northeast in one rustic dish; </a:t>
            </a:r>
            <a:r>
              <a:rPr lang="en-US" sz="1600" i="1" err="1">
                <a:cs typeface="Tahoma"/>
              </a:rPr>
              <a:t>laap</a:t>
            </a:r>
            <a:r>
              <a:rPr lang="en-US" sz="1600">
                <a:cs typeface="Tahoma"/>
              </a:rPr>
              <a:t> (also known as </a:t>
            </a:r>
            <a:r>
              <a:rPr lang="en-US" sz="1600" i="1" err="1">
                <a:cs typeface="Tahoma"/>
              </a:rPr>
              <a:t>larb</a:t>
            </a:r>
            <a:r>
              <a:rPr lang="en-US" sz="1600">
                <a:cs typeface="Tahoma"/>
              </a:rPr>
              <a:t> or </a:t>
            </a:r>
            <a:r>
              <a:rPr lang="en-US" sz="1600" i="1" err="1">
                <a:cs typeface="Tahoma"/>
              </a:rPr>
              <a:t>larp</a:t>
            </a:r>
            <a:r>
              <a:rPr lang="en-US" sz="1600">
                <a:cs typeface="Tahoma"/>
              </a:rPr>
              <a:t>) takes the form of minced meat seasoned with roasted rice powder, lime juice, fish sauce and fresh herbs. </a:t>
            </a:r>
            <a:endParaRPr lang="en-US" sz="1600"/>
          </a:p>
          <a:p>
            <a:pPr marL="290195" indent="-271145"/>
            <a:r>
              <a:rPr lang="en-US" sz="1600" b="1">
                <a:cs typeface="Tahoma"/>
              </a:rPr>
              <a:t>Yam</a:t>
            </a:r>
            <a:r>
              <a:rPr lang="en-US" sz="1600">
                <a:cs typeface="Tahoma"/>
              </a:rPr>
              <a:t>: a Thai 'salad' that combines meat or seafood with a tart/spicy dressing and fresh herbs.</a:t>
            </a:r>
          </a:p>
          <a:p>
            <a:pPr marL="290195" indent="-271145"/>
            <a:r>
              <a:rPr lang="en-US" sz="1600" b="1">
                <a:cs typeface="Tahoma"/>
              </a:rPr>
              <a:t>Green curry</a:t>
            </a:r>
            <a:r>
              <a:rPr lang="en-US" sz="1600">
                <a:cs typeface="Tahoma"/>
              </a:rPr>
              <a:t>: this mixes a piquant/herbal spice paste and rich coconut milk and eaten with a plate of jasmine rice </a:t>
            </a:r>
            <a:endParaRPr lang="en-US" sz="1600"/>
          </a:p>
          <a:p>
            <a:pPr marL="19050" indent="0">
              <a:buNone/>
            </a:pPr>
            <a:r>
              <a:rPr lang="en-US" sz="1600">
                <a:cs typeface="Tahoma"/>
              </a:rPr>
              <a:t>Sources:</a:t>
            </a:r>
          </a:p>
          <a:p>
            <a:pPr marL="18415" indent="0">
              <a:buNone/>
            </a:pPr>
            <a:r>
              <a:rPr lang="en-GB" sz="1600">
                <a:cs typeface="Tahoma"/>
                <a:hlinkClick r:id="rId2"/>
              </a:rPr>
              <a:t>https://www.bbcgoodfood.com/howto/guide/top-10-dishes-try-thailand</a:t>
            </a:r>
            <a:endParaRPr lang="en-GB" sz="1600">
              <a:cs typeface="Tahoma"/>
            </a:endParaRPr>
          </a:p>
          <a:p>
            <a:pPr marL="18415" indent="0">
              <a:buNone/>
            </a:pPr>
            <a:r>
              <a:rPr lang="en-GB" sz="1600">
                <a:cs typeface="Tahoma"/>
                <a:hlinkClick r:id="rId3"/>
              </a:rPr>
              <a:t>http://www.bangkok.com/food-top10.htm</a:t>
            </a:r>
            <a:endParaRPr lang="en-US" sz="1600">
              <a:cs typeface="Tahoma"/>
            </a:endParaRPr>
          </a:p>
          <a:p>
            <a:pPr marL="290195" indent="-271145"/>
            <a:endParaRPr lang="en-US" sz="1600"/>
          </a:p>
          <a:p>
            <a:pPr marL="290195" indent="-271145"/>
            <a:endParaRPr lang="en-GB" sz="1600"/>
          </a:p>
          <a:p>
            <a:pPr marL="290195" indent="-271145"/>
            <a:endParaRPr lang="en-GB" sz="1600"/>
          </a:p>
        </p:txBody>
      </p:sp>
      <p:sp>
        <p:nvSpPr>
          <p:cNvPr id="3" name="Title 2">
            <a:extLst>
              <a:ext uri="{FF2B5EF4-FFF2-40B4-BE49-F238E27FC236}">
                <a16:creationId xmlns:a16="http://schemas.microsoft.com/office/drawing/2014/main" id="{E7F23C22-4AEB-4AA0-9010-B76FB91086CB}"/>
              </a:ext>
            </a:extLst>
          </p:cNvPr>
          <p:cNvSpPr>
            <a:spLocks noGrp="1"/>
          </p:cNvSpPr>
          <p:nvPr>
            <p:ph type="title"/>
          </p:nvPr>
        </p:nvSpPr>
        <p:spPr/>
        <p:txBody>
          <a:bodyPr/>
          <a:lstStyle/>
          <a:p>
            <a:r>
              <a:rPr lang="en-US"/>
              <a:t>Asia - Thailand</a:t>
            </a:r>
            <a:endParaRPr lang="en-GB"/>
          </a:p>
        </p:txBody>
      </p:sp>
    </p:spTree>
    <p:extLst>
      <p:ext uri="{BB962C8B-B14F-4D97-AF65-F5344CB8AC3E}">
        <p14:creationId xmlns:p14="http://schemas.microsoft.com/office/powerpoint/2010/main" val="7780493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721DBC-8BD5-416D-ABA5-3F595FEBC287}"/>
              </a:ext>
            </a:extLst>
          </p:cNvPr>
          <p:cNvSpPr>
            <a:spLocks noGrp="1"/>
          </p:cNvSpPr>
          <p:nvPr>
            <p:ph sz="quarter" idx="18"/>
          </p:nvPr>
        </p:nvSpPr>
        <p:spPr/>
        <p:txBody>
          <a:bodyPr>
            <a:normAutofit fontScale="92500" lnSpcReduction="10000"/>
          </a:bodyPr>
          <a:lstStyle/>
          <a:p>
            <a:pPr marL="18415" indent="0">
              <a:buNone/>
            </a:pPr>
            <a:r>
              <a:rPr lang="en-US" sz="1500">
                <a:cs typeface="Tahoma"/>
              </a:rPr>
              <a:t>The Spanish main dishes contain: potatoes, rice, fish, meat, beans, chickpeas and fruit and olive oil is a staple ingredient in many dishes</a:t>
            </a:r>
          </a:p>
          <a:p>
            <a:pPr marL="18415" indent="0">
              <a:buNone/>
            </a:pPr>
            <a:r>
              <a:rPr lang="en-US" sz="1500" b="1">
                <a:cs typeface="Tahoma"/>
              </a:rPr>
              <a:t>Some typical Spanish dishes:</a:t>
            </a:r>
          </a:p>
          <a:p>
            <a:pPr marL="290195" indent="-271145"/>
            <a:r>
              <a:rPr lang="en-GB" sz="1400" b="1">
                <a:cs typeface="Tahoma"/>
              </a:rPr>
              <a:t>Paella</a:t>
            </a:r>
            <a:r>
              <a:rPr lang="en-GB" sz="1400">
                <a:cs typeface="Tahoma"/>
              </a:rPr>
              <a:t>: a rice dish with seafood or meat such as rabbit, chicken and snails, popular especially in Valencia</a:t>
            </a:r>
          </a:p>
          <a:p>
            <a:pPr marL="290195" indent="-271145"/>
            <a:r>
              <a:rPr lang="en-GB" sz="1400" b="1">
                <a:cs typeface="Tahoma"/>
              </a:rPr>
              <a:t>Gazpacho</a:t>
            </a:r>
            <a:r>
              <a:rPr lang="en-GB" sz="1400">
                <a:cs typeface="Tahoma"/>
              </a:rPr>
              <a:t>: cold vegetable soup </a:t>
            </a:r>
          </a:p>
          <a:p>
            <a:pPr marL="290195" indent="-271145"/>
            <a:r>
              <a:rPr lang="en-GB" sz="1400" b="1">
                <a:cs typeface="Tahoma"/>
              </a:rPr>
              <a:t>Coca</a:t>
            </a:r>
            <a:r>
              <a:rPr lang="en-GB" sz="1400">
                <a:cs typeface="Tahoma"/>
              </a:rPr>
              <a:t>: a sweet bread</a:t>
            </a:r>
          </a:p>
          <a:p>
            <a:pPr marL="290195" indent="-271145"/>
            <a:r>
              <a:rPr lang="en-GB" sz="1400" b="1" err="1">
                <a:cs typeface="Tahoma"/>
              </a:rPr>
              <a:t>Cocido</a:t>
            </a:r>
            <a:r>
              <a:rPr lang="en-GB" sz="1400" b="1">
                <a:cs typeface="Tahoma"/>
              </a:rPr>
              <a:t> </a:t>
            </a:r>
            <a:r>
              <a:rPr lang="en-GB" sz="1400" b="1" err="1">
                <a:cs typeface="Tahoma"/>
              </a:rPr>
              <a:t>madrileno</a:t>
            </a:r>
            <a:r>
              <a:rPr lang="en-GB" sz="1400" b="1">
                <a:cs typeface="Tahoma"/>
              </a:rPr>
              <a:t>  </a:t>
            </a:r>
            <a:r>
              <a:rPr lang="en-GB" sz="1400">
                <a:cs typeface="Tahoma"/>
              </a:rPr>
              <a:t>- a traditional chickpea-based stew from Madrid </a:t>
            </a:r>
          </a:p>
          <a:p>
            <a:pPr marL="290195" indent="-271145"/>
            <a:r>
              <a:rPr lang="en-GB" sz="1400" b="1">
                <a:cs typeface="Tahoma"/>
              </a:rPr>
              <a:t>Empanada</a:t>
            </a:r>
            <a:r>
              <a:rPr lang="en-GB" sz="1400">
                <a:cs typeface="Tahoma"/>
              </a:rPr>
              <a:t>: stuffed bread or pie</a:t>
            </a:r>
          </a:p>
          <a:p>
            <a:pPr marL="290195" indent="-271145"/>
            <a:r>
              <a:rPr lang="en-GB" sz="1400" b="1" err="1">
                <a:cs typeface="Tahoma"/>
              </a:rPr>
              <a:t>Turrón</a:t>
            </a:r>
            <a:r>
              <a:rPr lang="en-GB" sz="1400">
                <a:cs typeface="Tahoma"/>
              </a:rPr>
              <a:t>: nougat sweet cake made with honey and nuts</a:t>
            </a:r>
          </a:p>
          <a:p>
            <a:pPr marL="290195" indent="-271145"/>
            <a:r>
              <a:rPr lang="en-GB" sz="1400" b="1" err="1">
                <a:cs typeface="Tahoma"/>
              </a:rPr>
              <a:t>Jamón</a:t>
            </a:r>
            <a:r>
              <a:rPr lang="en-GB" sz="1400" b="1">
                <a:cs typeface="Tahoma"/>
              </a:rPr>
              <a:t> Serrano</a:t>
            </a:r>
            <a:r>
              <a:rPr lang="en-GB" sz="1400">
                <a:cs typeface="Tahoma"/>
              </a:rPr>
              <a:t>: pork leg ham</a:t>
            </a:r>
          </a:p>
          <a:p>
            <a:pPr marL="290195" indent="-271145"/>
            <a:r>
              <a:rPr lang="en-GB" sz="1400" b="1">
                <a:cs typeface="Tahoma"/>
              </a:rPr>
              <a:t>Chorizo</a:t>
            </a:r>
            <a:r>
              <a:rPr lang="en-GB" sz="1400">
                <a:cs typeface="Tahoma"/>
              </a:rPr>
              <a:t>: pork sausage</a:t>
            </a:r>
          </a:p>
          <a:p>
            <a:pPr marL="290195" indent="-271145"/>
            <a:r>
              <a:rPr lang="en-US" sz="1400" b="1">
                <a:cs typeface="Tahoma"/>
              </a:rPr>
              <a:t>Chocolate con Churros</a:t>
            </a:r>
            <a:r>
              <a:rPr lang="en-US" sz="1400">
                <a:cs typeface="Tahoma"/>
              </a:rPr>
              <a:t>: hot and very thick chocolate drink with sweet fried pastry. A popular weekend breakfast in Madrid</a:t>
            </a:r>
          </a:p>
          <a:p>
            <a:pPr marL="18415" indent="0">
              <a:buNone/>
            </a:pPr>
            <a:r>
              <a:rPr lang="en-US" sz="1500">
                <a:cs typeface="Tahoma"/>
              </a:rPr>
              <a:t>Source - </a:t>
            </a:r>
            <a:r>
              <a:rPr lang="en-GB" sz="1500">
                <a:cs typeface="Tahoma"/>
                <a:hlinkClick r:id="rId2"/>
              </a:rPr>
              <a:t>https://www.kids-world-travel-guide.com/spain-facts.html</a:t>
            </a:r>
            <a:r>
              <a:rPr lang="en-GB" sz="1500">
                <a:cs typeface="Tahoma"/>
              </a:rPr>
              <a:t> </a:t>
            </a:r>
            <a:r>
              <a:rPr lang="en-GB" sz="1500">
                <a:ea typeface="+mn-lt"/>
                <a:cs typeface="+mn-lt"/>
              </a:rPr>
              <a:t>(photos of foods and some extra general information about  Spain available here)</a:t>
            </a:r>
          </a:p>
          <a:p>
            <a:pPr marL="18415" indent="0">
              <a:buNone/>
            </a:pPr>
            <a:endParaRPr lang="en-GB" sz="1500"/>
          </a:p>
          <a:p>
            <a:pPr marL="290195" indent="-271145"/>
            <a:endParaRPr lang="en-GB" sz="1500"/>
          </a:p>
        </p:txBody>
      </p:sp>
      <p:sp>
        <p:nvSpPr>
          <p:cNvPr id="3" name="Title 2">
            <a:extLst>
              <a:ext uri="{FF2B5EF4-FFF2-40B4-BE49-F238E27FC236}">
                <a16:creationId xmlns:a16="http://schemas.microsoft.com/office/drawing/2014/main" id="{3C68B44D-B118-45FB-BD76-6666B2873A14}"/>
              </a:ext>
            </a:extLst>
          </p:cNvPr>
          <p:cNvSpPr>
            <a:spLocks noGrp="1"/>
          </p:cNvSpPr>
          <p:nvPr>
            <p:ph type="title"/>
          </p:nvPr>
        </p:nvSpPr>
        <p:spPr/>
        <p:txBody>
          <a:bodyPr/>
          <a:lstStyle/>
          <a:p>
            <a:r>
              <a:rPr lang="en-US"/>
              <a:t>Spain</a:t>
            </a:r>
            <a:endParaRPr lang="en-GB"/>
          </a:p>
        </p:txBody>
      </p:sp>
    </p:spTree>
    <p:extLst>
      <p:ext uri="{BB962C8B-B14F-4D97-AF65-F5344CB8AC3E}">
        <p14:creationId xmlns:p14="http://schemas.microsoft.com/office/powerpoint/2010/main" val="23836886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763D3-D0B2-4DB8-841A-886D7CE455E4}"/>
              </a:ext>
            </a:extLst>
          </p:cNvPr>
          <p:cNvSpPr>
            <a:spLocks noGrp="1"/>
          </p:cNvSpPr>
          <p:nvPr>
            <p:ph sz="quarter" idx="18"/>
          </p:nvPr>
        </p:nvSpPr>
        <p:spPr>
          <a:xfrm>
            <a:off x="409500" y="1044000"/>
            <a:ext cx="9087000" cy="5814000"/>
          </a:xfrm>
        </p:spPr>
        <p:txBody>
          <a:bodyPr>
            <a:normAutofit/>
          </a:bodyPr>
          <a:lstStyle/>
          <a:p>
            <a:r>
              <a:rPr lang="en-US" sz="1600"/>
              <a:t>People in Britain eat a wide variety of foods based on the cuisines of Europe, India and other parts of the world.</a:t>
            </a:r>
          </a:p>
          <a:p>
            <a:r>
              <a:rPr lang="en-US" sz="1600"/>
              <a:t>Well-known traditional British dishes include full breakfast, fish and chips, the Christmas dinner, the Sunday roast, steak and kidney pie, shepherd's pie, and bangers and mash.</a:t>
            </a:r>
          </a:p>
          <a:p>
            <a:r>
              <a:rPr lang="en-US" sz="1600"/>
              <a:t>Tea - You can’t talk about food in the UK without mentioning tea, as the average Brit drinks three cups of tea per day. The entire United Kingdom drinks nearly 165 million cups in a day, adding up to 62 billion cups a year. Originally a drink reserved for the upper class, tea evolved in the United Kingdom throughout the 18th century to a daily norm. Today, though afternoon tea is still an elegant serving with light sandwiches and delicate pastries. Although coffee is more popular when Brits are out and about, tea is still the favored drink inside the home.</a:t>
            </a:r>
          </a:p>
          <a:p>
            <a:r>
              <a:rPr lang="en-US" sz="1600"/>
              <a:t>Traditional Welsh foods include bara </a:t>
            </a:r>
            <a:r>
              <a:rPr lang="en-US" sz="1600" err="1"/>
              <a:t>brith</a:t>
            </a:r>
            <a:r>
              <a:rPr lang="en-US" sz="1600"/>
              <a:t>, laver bread, </a:t>
            </a:r>
            <a:r>
              <a:rPr lang="en-US" sz="1600" err="1"/>
              <a:t>cawl</a:t>
            </a:r>
            <a:r>
              <a:rPr lang="en-US" sz="1600"/>
              <a:t> (a type of stew) and welsh cakes</a:t>
            </a:r>
          </a:p>
          <a:p>
            <a:pPr marL="18916" indent="0">
              <a:buNone/>
            </a:pPr>
            <a:r>
              <a:rPr lang="en-US" sz="1600"/>
              <a:t>Sources:</a:t>
            </a:r>
          </a:p>
          <a:p>
            <a:pPr marL="18916" indent="0">
              <a:buNone/>
            </a:pPr>
            <a:r>
              <a:rPr lang="en-GB" sz="1600">
                <a:hlinkClick r:id="rId2"/>
              </a:rPr>
              <a:t>https://theculturetrip.com/europe/united-kingdom/articles/the-top-10-foods-you-have-to-try-in-the-uk/</a:t>
            </a:r>
            <a:endParaRPr lang="en-GB" sz="1600"/>
          </a:p>
          <a:p>
            <a:pPr marL="18916" indent="0">
              <a:buNone/>
            </a:pPr>
            <a:r>
              <a:rPr lang="en-GB" sz="1600">
                <a:hlinkClick r:id="rId3"/>
              </a:rPr>
              <a:t>https://www.visitwales.com/things-do/food-drink/welsh-food</a:t>
            </a:r>
            <a:endParaRPr lang="en-US" sz="1600"/>
          </a:p>
          <a:p>
            <a:endParaRPr lang="en-GB"/>
          </a:p>
        </p:txBody>
      </p:sp>
      <p:sp>
        <p:nvSpPr>
          <p:cNvPr id="3" name="Title 2">
            <a:extLst>
              <a:ext uri="{FF2B5EF4-FFF2-40B4-BE49-F238E27FC236}">
                <a16:creationId xmlns:a16="http://schemas.microsoft.com/office/drawing/2014/main" id="{06EFC35F-FAAB-4B4C-9E17-BB6833EBE350}"/>
              </a:ext>
            </a:extLst>
          </p:cNvPr>
          <p:cNvSpPr>
            <a:spLocks noGrp="1"/>
          </p:cNvSpPr>
          <p:nvPr>
            <p:ph type="title"/>
          </p:nvPr>
        </p:nvSpPr>
        <p:spPr/>
        <p:txBody>
          <a:bodyPr/>
          <a:lstStyle/>
          <a:p>
            <a:r>
              <a:rPr lang="en-US"/>
              <a:t>United Kingdom</a:t>
            </a:r>
            <a:endParaRPr lang="en-GB"/>
          </a:p>
        </p:txBody>
      </p:sp>
    </p:spTree>
    <p:extLst>
      <p:ext uri="{BB962C8B-B14F-4D97-AF65-F5344CB8AC3E}">
        <p14:creationId xmlns:p14="http://schemas.microsoft.com/office/powerpoint/2010/main" val="819955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7F94B1-77D5-4EE0-8D0F-38C6790123EA}"/>
              </a:ext>
            </a:extLst>
          </p:cNvPr>
          <p:cNvSpPr>
            <a:spLocks noGrp="1"/>
          </p:cNvSpPr>
          <p:nvPr>
            <p:ph sz="quarter" idx="18"/>
          </p:nvPr>
        </p:nvSpPr>
        <p:spPr/>
        <p:txBody>
          <a:bodyPr>
            <a:normAutofit fontScale="85000" lnSpcReduction="10000"/>
          </a:bodyPr>
          <a:lstStyle/>
          <a:p>
            <a:pPr marL="19050" indent="0">
              <a:buNone/>
            </a:pPr>
            <a:r>
              <a:rPr lang="en-GB" b="1">
                <a:cs typeface="Tahoma"/>
              </a:rPr>
              <a:t>Some typical Swiss dishes </a:t>
            </a:r>
            <a:r>
              <a:rPr lang="en-GB" b="1" err="1">
                <a:cs typeface="Tahoma"/>
              </a:rPr>
              <a:t>incldue</a:t>
            </a:r>
            <a:r>
              <a:rPr lang="en-GB" b="1">
                <a:cs typeface="Tahoma"/>
              </a:rPr>
              <a:t>:</a:t>
            </a:r>
          </a:p>
          <a:p>
            <a:pPr marL="290195" indent="-271145"/>
            <a:r>
              <a:rPr lang="en-GB" b="1">
                <a:cs typeface="Tahoma"/>
              </a:rPr>
              <a:t>Cheese fondue</a:t>
            </a:r>
            <a:r>
              <a:rPr lang="en-GB">
                <a:cs typeface="Tahoma"/>
              </a:rPr>
              <a:t>: Melted cheese with bread cubes. </a:t>
            </a:r>
            <a:endParaRPr lang="en-US">
              <a:cs typeface="Tahoma"/>
            </a:endParaRPr>
          </a:p>
          <a:p>
            <a:pPr marL="290195" indent="-271145"/>
            <a:r>
              <a:rPr lang="en-GB" b="1">
                <a:cs typeface="Tahoma"/>
              </a:rPr>
              <a:t>Raclette</a:t>
            </a:r>
            <a:r>
              <a:rPr lang="en-GB">
                <a:cs typeface="Tahoma"/>
              </a:rPr>
              <a:t>: Melted cheese served with "</a:t>
            </a:r>
            <a:r>
              <a:rPr lang="en-GB" err="1">
                <a:cs typeface="Tahoma"/>
              </a:rPr>
              <a:t>Gschwellti</a:t>
            </a:r>
            <a:r>
              <a:rPr lang="en-GB">
                <a:cs typeface="Tahoma"/>
              </a:rPr>
              <a:t>" (jacket potatoes), cocktail gherkins and onions as well as pickled fruit.</a:t>
            </a:r>
          </a:p>
          <a:p>
            <a:pPr marL="290195" indent="-271145"/>
            <a:r>
              <a:rPr lang="en-GB" b="1" err="1">
                <a:cs typeface="Tahoma"/>
              </a:rPr>
              <a:t>Älplermagronen</a:t>
            </a:r>
            <a:r>
              <a:rPr lang="en-GB">
                <a:cs typeface="Tahoma"/>
              </a:rPr>
              <a:t>: A kind of gratin with potatoes, macaroni, cheese, cream and onions. </a:t>
            </a:r>
          </a:p>
          <a:p>
            <a:pPr marL="290195" indent="-271145"/>
            <a:r>
              <a:rPr lang="en-GB" b="1" err="1">
                <a:cs typeface="Tahoma"/>
              </a:rPr>
              <a:t>Rösti</a:t>
            </a:r>
            <a:r>
              <a:rPr lang="en-GB">
                <a:cs typeface="Tahoma"/>
              </a:rPr>
              <a:t>: </a:t>
            </a:r>
            <a:r>
              <a:rPr lang="en-GB">
                <a:cs typeface="Arial"/>
              </a:rPr>
              <a:t>A</a:t>
            </a:r>
            <a:r>
              <a:rPr lang="en-GB">
                <a:ea typeface="+mn-lt"/>
                <a:cs typeface="+mn-lt"/>
              </a:rPr>
              <a:t> flat, hot cake made of grated, cooked jacket or raw potatoes and fried in hot butter or fat. The dish is bound by nothing apart from the starch contained in the potatoes. </a:t>
            </a:r>
          </a:p>
          <a:p>
            <a:pPr marL="290195" indent="-271145"/>
            <a:r>
              <a:rPr lang="en-GB" b="1" err="1">
                <a:cs typeface="Tahoma"/>
              </a:rPr>
              <a:t>Bircher</a:t>
            </a:r>
            <a:r>
              <a:rPr lang="en-GB" b="1">
                <a:cs typeface="Tahoma"/>
              </a:rPr>
              <a:t> </a:t>
            </a:r>
            <a:r>
              <a:rPr lang="en-GB" b="1" err="1">
                <a:cs typeface="Tahoma"/>
              </a:rPr>
              <a:t>müesli</a:t>
            </a:r>
            <a:r>
              <a:rPr lang="en-GB">
                <a:cs typeface="Tahoma"/>
              </a:rPr>
              <a:t>: </a:t>
            </a:r>
            <a:r>
              <a:rPr lang="en-GB">
                <a:cs typeface="Arial"/>
              </a:rPr>
              <a:t>Developed</a:t>
            </a:r>
            <a:r>
              <a:rPr lang="en-GB">
                <a:ea typeface="+mn-lt"/>
                <a:cs typeface="+mn-lt"/>
              </a:rPr>
              <a:t> around about 1900 by the Swiss doctor Maximilian Oskar </a:t>
            </a:r>
            <a:r>
              <a:rPr lang="en-GB" err="1">
                <a:ea typeface="+mn-lt"/>
                <a:cs typeface="+mn-lt"/>
              </a:rPr>
              <a:t>Bircher</a:t>
            </a:r>
            <a:r>
              <a:rPr lang="en-GB">
                <a:ea typeface="+mn-lt"/>
                <a:cs typeface="+mn-lt"/>
              </a:rPr>
              <a:t>-Brenner, it contains oat flakes, lemon juice, condensed milk, grated apples, hazelnuts or almonds. </a:t>
            </a:r>
            <a:endParaRPr lang="en-GB"/>
          </a:p>
          <a:p>
            <a:pPr marL="290195" indent="-271145"/>
            <a:r>
              <a:rPr lang="en-GB" b="1">
                <a:cs typeface="Tahoma"/>
              </a:rPr>
              <a:t>Swiss chocolate!!</a:t>
            </a:r>
          </a:p>
          <a:p>
            <a:pPr marL="290195" indent="-271145"/>
            <a:r>
              <a:rPr lang="en-GB" b="1">
                <a:cs typeface="Tahoma"/>
              </a:rPr>
              <a:t>Swiss cheese</a:t>
            </a:r>
            <a:endParaRPr lang="en-GB">
              <a:cs typeface="Tahoma"/>
            </a:endParaRPr>
          </a:p>
          <a:p>
            <a:pPr marL="290195" indent="-271145"/>
            <a:r>
              <a:rPr lang="en-US">
                <a:cs typeface="Tahoma"/>
              </a:rPr>
              <a:t>At Christmas </a:t>
            </a:r>
            <a:r>
              <a:rPr lang="en-US" b="1" err="1">
                <a:cs typeface="Tahoma"/>
              </a:rPr>
              <a:t>Tirggel</a:t>
            </a:r>
            <a:r>
              <a:rPr lang="en-US">
                <a:cs typeface="Tahoma"/>
              </a:rPr>
              <a:t>, dry honey biscuits, baked in special picture </a:t>
            </a:r>
            <a:r>
              <a:rPr lang="en-US" err="1">
                <a:cs typeface="Tahoma"/>
              </a:rPr>
              <a:t>moulds</a:t>
            </a:r>
            <a:r>
              <a:rPr lang="en-US">
                <a:cs typeface="Tahoma"/>
              </a:rPr>
              <a:t> are available in Zurich. </a:t>
            </a:r>
            <a:endParaRPr lang="en-GB">
              <a:cs typeface="Tahoma"/>
            </a:endParaRPr>
          </a:p>
          <a:p>
            <a:pPr marL="290195" indent="-271145"/>
            <a:endParaRPr lang="en-GB"/>
          </a:p>
          <a:p>
            <a:pPr marL="18415" indent="0">
              <a:buNone/>
            </a:pPr>
            <a:r>
              <a:rPr lang="en-GB">
                <a:cs typeface="Tahoma"/>
              </a:rPr>
              <a:t>Source - </a:t>
            </a:r>
            <a:r>
              <a:rPr lang="en-GB">
                <a:cs typeface="Tahoma"/>
                <a:hlinkClick r:id="rId2"/>
              </a:rPr>
              <a:t>https://www.myswitzerland.com/en/planning/about-switzerland/custom-and-tradition/typical-food/</a:t>
            </a:r>
            <a:endParaRPr lang="en-GB">
              <a:cs typeface="Tahoma"/>
            </a:endParaRPr>
          </a:p>
        </p:txBody>
      </p:sp>
      <p:sp>
        <p:nvSpPr>
          <p:cNvPr id="3" name="Title 2">
            <a:extLst>
              <a:ext uri="{FF2B5EF4-FFF2-40B4-BE49-F238E27FC236}">
                <a16:creationId xmlns:a16="http://schemas.microsoft.com/office/drawing/2014/main" id="{FE6795A4-31BC-4C8C-B7B4-7CEE2727D093}"/>
              </a:ext>
            </a:extLst>
          </p:cNvPr>
          <p:cNvSpPr>
            <a:spLocks noGrp="1"/>
          </p:cNvSpPr>
          <p:nvPr>
            <p:ph type="title"/>
          </p:nvPr>
        </p:nvSpPr>
        <p:spPr/>
        <p:txBody>
          <a:bodyPr/>
          <a:lstStyle/>
          <a:p>
            <a:r>
              <a:rPr lang="en-US"/>
              <a:t>Switzerland</a:t>
            </a:r>
            <a:endParaRPr lang="en-GB"/>
          </a:p>
        </p:txBody>
      </p:sp>
    </p:spTree>
    <p:extLst>
      <p:ext uri="{BB962C8B-B14F-4D97-AF65-F5344CB8AC3E}">
        <p14:creationId xmlns:p14="http://schemas.microsoft.com/office/powerpoint/2010/main" val="18213281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17C90-028B-4611-8285-D1A9290D59BE}"/>
              </a:ext>
            </a:extLst>
          </p:cNvPr>
          <p:cNvSpPr>
            <a:spLocks noGrp="1"/>
          </p:cNvSpPr>
          <p:nvPr>
            <p:ph sz="quarter" idx="18"/>
          </p:nvPr>
        </p:nvSpPr>
        <p:spPr/>
        <p:txBody>
          <a:bodyPr/>
          <a:lstStyle/>
          <a:p>
            <a:pPr marL="18916" indent="0">
              <a:buNone/>
            </a:pPr>
            <a:endParaRPr lang="en-US"/>
          </a:p>
          <a:p>
            <a:pPr marL="18415" indent="0">
              <a:buNone/>
            </a:pPr>
            <a:r>
              <a:rPr lang="en-US" dirty="0">
                <a:cs typeface="Tahoma"/>
              </a:rPr>
              <a:t>Considerations:</a:t>
            </a:r>
          </a:p>
          <a:p>
            <a:pPr marL="361315"/>
            <a:r>
              <a:rPr lang="en-US" dirty="0">
                <a:cs typeface="Tahoma"/>
              </a:rPr>
              <a:t>Developing children and young people require adequate nutrition to fuel crucial brain development alongside their daily energy needs.</a:t>
            </a:r>
          </a:p>
          <a:p>
            <a:pPr marL="361315"/>
            <a:r>
              <a:rPr lang="en-US" dirty="0">
                <a:cs typeface="Tahoma"/>
              </a:rPr>
              <a:t>Some children living in economically deprived areas grow up in a challenging food environment with poor access to fresh, unprocessed foods. </a:t>
            </a:r>
            <a:endParaRPr lang="en-US" dirty="0"/>
          </a:p>
          <a:p>
            <a:pPr marL="361315"/>
            <a:r>
              <a:rPr lang="en-US" dirty="0">
                <a:cs typeface="Tahoma"/>
              </a:rPr>
              <a:t>Others are growing in what has been termed an ‘obesogenic environment’ in which there is easy and cheap access to highly palatable, low cost, calorie dense foods which, when eaten in excess, contribute to overweight and obesity. This is a global concern.</a:t>
            </a:r>
          </a:p>
          <a:p>
            <a:pPr marL="361315"/>
            <a:r>
              <a:rPr lang="en-US" dirty="0">
                <a:cs typeface="Tahoma"/>
              </a:rPr>
              <a:t>The emphasis on leanness, muscularity and slimness, affecting all genders, can result in critical comments and body comparisons which can be damaging to students’    self-esteem and mental wellbeing.</a:t>
            </a:r>
            <a:endParaRPr lang="en-US" dirty="0"/>
          </a:p>
        </p:txBody>
      </p:sp>
      <p:sp>
        <p:nvSpPr>
          <p:cNvPr id="3" name="Title 2">
            <a:extLst>
              <a:ext uri="{FF2B5EF4-FFF2-40B4-BE49-F238E27FC236}">
                <a16:creationId xmlns:a16="http://schemas.microsoft.com/office/drawing/2014/main" id="{994002C0-B7BD-4BAC-9F0F-23450166D75B}"/>
              </a:ext>
            </a:extLst>
          </p:cNvPr>
          <p:cNvSpPr>
            <a:spLocks noGrp="1"/>
          </p:cNvSpPr>
          <p:nvPr>
            <p:ph type="title"/>
          </p:nvPr>
        </p:nvSpPr>
        <p:spPr/>
        <p:txBody>
          <a:bodyPr/>
          <a:lstStyle/>
          <a:p>
            <a:r>
              <a:rPr lang="en-US"/>
              <a:t>Summary of Key Evidence - Nutrition </a:t>
            </a:r>
            <a:endParaRPr lang="en-GB"/>
          </a:p>
        </p:txBody>
      </p:sp>
    </p:spTree>
    <p:extLst>
      <p:ext uri="{BB962C8B-B14F-4D97-AF65-F5344CB8AC3E}">
        <p14:creationId xmlns:p14="http://schemas.microsoft.com/office/powerpoint/2010/main" val="10517679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80B9-C789-4C70-A9BD-17FF8D685A4D}"/>
              </a:ext>
            </a:extLst>
          </p:cNvPr>
          <p:cNvSpPr>
            <a:spLocks noGrp="1"/>
          </p:cNvSpPr>
          <p:nvPr>
            <p:ph type="title"/>
          </p:nvPr>
        </p:nvSpPr>
        <p:spPr/>
        <p:txBody>
          <a:bodyPr/>
          <a:lstStyle/>
          <a:p>
            <a:r>
              <a:rPr lang="en-US"/>
              <a:t>Food Myths</a:t>
            </a:r>
            <a:endParaRPr lang="en-GB"/>
          </a:p>
        </p:txBody>
      </p:sp>
    </p:spTree>
    <p:extLst>
      <p:ext uri="{BB962C8B-B14F-4D97-AF65-F5344CB8AC3E}">
        <p14:creationId xmlns:p14="http://schemas.microsoft.com/office/powerpoint/2010/main" val="17356010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E0B30-8B64-4F27-A163-63F27586712B}"/>
              </a:ext>
            </a:extLst>
          </p:cNvPr>
          <p:cNvSpPr>
            <a:spLocks noGrp="1"/>
          </p:cNvSpPr>
          <p:nvPr>
            <p:ph sz="quarter" idx="18"/>
          </p:nvPr>
        </p:nvSpPr>
        <p:spPr/>
        <p:txBody>
          <a:bodyPr>
            <a:normAutofit/>
          </a:bodyPr>
          <a:lstStyle/>
          <a:p>
            <a:pPr marL="18916" indent="0">
              <a:buNone/>
            </a:pPr>
            <a:r>
              <a:rPr lang="en-US" b="1"/>
              <a:t>Myth 1 - Skipping breakfast is a good way to lose weight</a:t>
            </a:r>
          </a:p>
          <a:p>
            <a:pPr marL="18916" indent="0">
              <a:buNone/>
            </a:pPr>
            <a:r>
              <a:rPr lang="en-US"/>
              <a:t>Skipping meals, especially breakfast, can make you feel tired and hungry and more likely to reach for high-fat, high-calorie snacks. In fact, people who eat breakfast are more likely to maintain a healthy weight than those who don’t.</a:t>
            </a:r>
          </a:p>
          <a:p>
            <a:pPr marL="18916" indent="0">
              <a:buNone/>
            </a:pPr>
            <a:r>
              <a:rPr lang="en-US" b="1"/>
              <a:t>Myth 2 - Food restrictions</a:t>
            </a:r>
          </a:p>
          <a:p>
            <a:pPr marL="18916" indent="0">
              <a:buNone/>
            </a:pPr>
            <a:r>
              <a:rPr lang="en-US"/>
              <a:t>If you eat nothing but celery or oranges all day long for a week you will, of course, lose weight. But fad diets that drastically cut calories will quickly become boring and won’t be effective in the long run. It’s not necessary to starve to lose weight - making small changes that you can stick to is the key to long-term success.</a:t>
            </a:r>
          </a:p>
          <a:p>
            <a:pPr marL="18916" indent="0">
              <a:buNone/>
            </a:pPr>
            <a:r>
              <a:rPr lang="en-US" b="1"/>
              <a:t>Myth 3 - No treats</a:t>
            </a:r>
          </a:p>
          <a:p>
            <a:pPr marL="18916" indent="0">
              <a:buNone/>
            </a:pPr>
            <a:r>
              <a:rPr lang="en-US"/>
              <a:t>Depriving yourself of all the foods you enjoy won’t work. You’ll eventually give into temptation and abandon your efforts. There's no harm in allowing yourself a treat now and again.</a:t>
            </a:r>
          </a:p>
          <a:p>
            <a:pPr marL="304666" indent="-285750">
              <a:buFont typeface="Arial" panose="020B0604020202020204" pitchFamily="34" charset="0"/>
              <a:buChar char="•"/>
            </a:pPr>
            <a:endParaRPr lang="en-US"/>
          </a:p>
          <a:p>
            <a:endParaRPr lang="en-GB"/>
          </a:p>
        </p:txBody>
      </p:sp>
      <p:sp>
        <p:nvSpPr>
          <p:cNvPr id="3" name="Title 2">
            <a:extLst>
              <a:ext uri="{FF2B5EF4-FFF2-40B4-BE49-F238E27FC236}">
                <a16:creationId xmlns:a16="http://schemas.microsoft.com/office/drawing/2014/main" id="{57E1716A-F8B7-4ED0-8EE5-7AF6F40965CF}"/>
              </a:ext>
            </a:extLst>
          </p:cNvPr>
          <p:cNvSpPr>
            <a:spLocks noGrp="1"/>
          </p:cNvSpPr>
          <p:nvPr>
            <p:ph type="title"/>
          </p:nvPr>
        </p:nvSpPr>
        <p:spPr/>
        <p:txBody>
          <a:bodyPr/>
          <a:lstStyle/>
          <a:p>
            <a:r>
              <a:rPr lang="en-US"/>
              <a:t>Food Myths 1-5 </a:t>
            </a:r>
            <a:endParaRPr lang="en-GB"/>
          </a:p>
        </p:txBody>
      </p:sp>
    </p:spTree>
    <p:extLst>
      <p:ext uri="{BB962C8B-B14F-4D97-AF65-F5344CB8AC3E}">
        <p14:creationId xmlns:p14="http://schemas.microsoft.com/office/powerpoint/2010/main" val="18817476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6AFA6-BB2C-4825-9D94-B266FE26B774}"/>
              </a:ext>
            </a:extLst>
          </p:cNvPr>
          <p:cNvSpPr>
            <a:spLocks noGrp="1"/>
          </p:cNvSpPr>
          <p:nvPr>
            <p:ph sz="quarter" idx="18"/>
          </p:nvPr>
        </p:nvSpPr>
        <p:spPr>
          <a:xfrm>
            <a:off x="409500" y="1043999"/>
            <a:ext cx="9087000" cy="4911957"/>
          </a:xfrm>
        </p:spPr>
        <p:txBody>
          <a:bodyPr>
            <a:normAutofit fontScale="92500"/>
          </a:bodyPr>
          <a:lstStyle/>
          <a:p>
            <a:pPr marL="18415" indent="0">
              <a:buNone/>
            </a:pPr>
            <a:r>
              <a:rPr lang="en-US" b="1" dirty="0">
                <a:cs typeface="Tahoma"/>
              </a:rPr>
              <a:t>Myth 4 - No eating past 8pm</a:t>
            </a:r>
            <a:endParaRPr lang="en-US" dirty="0">
              <a:cs typeface="Tahoma"/>
            </a:endParaRPr>
          </a:p>
          <a:p>
            <a:pPr marL="18415" indent="0">
              <a:buNone/>
            </a:pPr>
            <a:r>
              <a:rPr lang="en-US" dirty="0">
                <a:cs typeface="Tahoma"/>
              </a:rPr>
              <a:t>It doesn’t matter when you eat if you are eating too much – a calorie is a calorie at any time of the day! It's healthier for your digestive system and sleep quality not to eat a heavy meal before you go to bed but a late dinner will not make you any fatter than an early one.</a:t>
            </a:r>
          </a:p>
          <a:p>
            <a:pPr marL="18415" indent="0">
              <a:buNone/>
            </a:pPr>
            <a:r>
              <a:rPr lang="en-US" b="1" dirty="0">
                <a:cs typeface="Tahoma"/>
              </a:rPr>
              <a:t>Myth 5 - Lose your belly fat / bingo wings / thunder thighs</a:t>
            </a:r>
          </a:p>
          <a:p>
            <a:pPr marL="18415" indent="0">
              <a:buNone/>
            </a:pPr>
            <a:r>
              <a:rPr lang="en-US" dirty="0">
                <a:cs typeface="Tahoma"/>
              </a:rPr>
              <a:t>As unfair as it may seem, we can’t pick and choose where we gain or lose weight from. When the body loses fat, it is lost throughout the body. Focusing on one area of the body when exercising may develop better muscle tone in that area but it will not remove more fat.</a:t>
            </a:r>
          </a:p>
          <a:p>
            <a:pPr marL="18415" indent="0">
              <a:buNone/>
            </a:pPr>
            <a:r>
              <a:rPr lang="en-US" b="1" dirty="0">
                <a:cs typeface="Tahoma"/>
              </a:rPr>
              <a:t>Myth 6 - Certain foods help you burn fat</a:t>
            </a:r>
          </a:p>
          <a:p>
            <a:pPr marL="18415" indent="0">
              <a:buNone/>
            </a:pPr>
            <a:r>
              <a:rPr lang="en-US" dirty="0">
                <a:cs typeface="Tahoma"/>
              </a:rPr>
              <a:t>No foods can actually help you to burn fat. The important thing is eating less calories (energy), rather than eating specific foods that are thought to have special properties.</a:t>
            </a:r>
          </a:p>
          <a:p>
            <a:pPr marL="18415" indent="0">
              <a:buNone/>
            </a:pPr>
            <a:r>
              <a:rPr lang="en-US" b="1" dirty="0">
                <a:cs typeface="Tahoma"/>
              </a:rPr>
              <a:t>Myth 7 - No snacking</a:t>
            </a:r>
          </a:p>
          <a:p>
            <a:pPr marL="18415" indent="0">
              <a:buNone/>
            </a:pPr>
            <a:r>
              <a:rPr lang="en-US" dirty="0">
                <a:cs typeface="Tahoma"/>
              </a:rPr>
              <a:t>Eating healthy snacks between meals can actually help you to control your appetite. Fruit, vegetables, </a:t>
            </a:r>
            <a:r>
              <a:rPr lang="en-US" dirty="0" err="1">
                <a:cs typeface="Tahoma"/>
              </a:rPr>
              <a:t>crudites</a:t>
            </a:r>
            <a:r>
              <a:rPr lang="en-US" dirty="0">
                <a:cs typeface="Tahoma"/>
              </a:rPr>
              <a:t> with hummus and yoghurt are great choices.</a:t>
            </a:r>
          </a:p>
          <a:p>
            <a:pPr marL="18415" indent="0">
              <a:buNone/>
            </a:pPr>
            <a:endParaRPr lang="en-US"/>
          </a:p>
          <a:p>
            <a:pPr marL="18415" indent="0">
              <a:buNone/>
            </a:pPr>
            <a:endParaRPr lang="en-US"/>
          </a:p>
          <a:p>
            <a:pPr marL="290195" indent="-271145"/>
            <a:endParaRPr lang="en-GB"/>
          </a:p>
        </p:txBody>
      </p:sp>
      <p:sp>
        <p:nvSpPr>
          <p:cNvPr id="3" name="Title 2">
            <a:extLst>
              <a:ext uri="{FF2B5EF4-FFF2-40B4-BE49-F238E27FC236}">
                <a16:creationId xmlns:a16="http://schemas.microsoft.com/office/drawing/2014/main" id="{AECB7E2F-8CF1-4F84-86BE-FDB27DB60F08}"/>
              </a:ext>
            </a:extLst>
          </p:cNvPr>
          <p:cNvSpPr>
            <a:spLocks noGrp="1"/>
          </p:cNvSpPr>
          <p:nvPr>
            <p:ph type="title"/>
          </p:nvPr>
        </p:nvSpPr>
        <p:spPr/>
        <p:txBody>
          <a:bodyPr/>
          <a:lstStyle/>
          <a:p>
            <a:r>
              <a:rPr lang="en-US"/>
              <a:t>Food Myths 4-7</a:t>
            </a:r>
            <a:endParaRPr lang="en-GB"/>
          </a:p>
        </p:txBody>
      </p:sp>
    </p:spTree>
    <p:extLst>
      <p:ext uri="{BB962C8B-B14F-4D97-AF65-F5344CB8AC3E}">
        <p14:creationId xmlns:p14="http://schemas.microsoft.com/office/powerpoint/2010/main" val="17405247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B88AC-EAA4-46CE-807B-B646EBC1CAD4}"/>
              </a:ext>
            </a:extLst>
          </p:cNvPr>
          <p:cNvSpPr>
            <a:spLocks noGrp="1"/>
          </p:cNvSpPr>
          <p:nvPr>
            <p:ph sz="quarter" idx="18"/>
          </p:nvPr>
        </p:nvSpPr>
        <p:spPr/>
        <p:txBody>
          <a:bodyPr>
            <a:normAutofit fontScale="85000" lnSpcReduction="10000"/>
          </a:bodyPr>
          <a:lstStyle/>
          <a:p>
            <a:pPr marL="18916" indent="0">
              <a:buNone/>
            </a:pPr>
            <a:r>
              <a:rPr lang="en-US" b="1"/>
              <a:t>Myth 8 - Carbs are fattening</a:t>
            </a:r>
          </a:p>
          <a:p>
            <a:pPr marL="18916" indent="0">
              <a:buNone/>
            </a:pPr>
            <a:r>
              <a:rPr lang="en-US"/>
              <a:t>Gram for gram carbohydrate has less than half the calories of fat(4kcal v 9kcal),, although carbohydrate rich foods can be high in calories because of the fillings and toppings commonly added to them – such as creamy sauces. Some carbohydrate foods, especially wholegrain versions, are packed full of </a:t>
            </a:r>
            <a:r>
              <a:rPr lang="en-US" err="1"/>
              <a:t>fibre</a:t>
            </a:r>
            <a:r>
              <a:rPr lang="en-US"/>
              <a:t> which can keep hunger at bay – these are slow release or low glycemic index foods. However there are benefits to eating fast release carbohydrates (high glycemic index) at certain times  - e.g. just before a sports match, so the message is that all nutrients have a purpose and function for our bodies.</a:t>
            </a:r>
          </a:p>
          <a:p>
            <a:pPr marL="18916" indent="0">
              <a:buNone/>
            </a:pPr>
            <a:r>
              <a:rPr lang="en-US" b="1"/>
              <a:t>Myth 9 - Low fat only</a:t>
            </a:r>
          </a:p>
          <a:p>
            <a:pPr marL="18916" indent="0">
              <a:buNone/>
            </a:pPr>
            <a:r>
              <a:rPr lang="en-US"/>
              <a:t>Replacing fat with other ingredients can still result in a product with a high calorie content. Don’t be fooled – check the label. Quantity is also important – you won’t cut back on calories if you eat twice as much of a low fat product as a full fat one. There are also very important fats that need to be included in diets – e.g. those that are found in oily fish and nuts</a:t>
            </a:r>
          </a:p>
          <a:p>
            <a:pPr marL="18916" indent="0">
              <a:buNone/>
            </a:pPr>
            <a:r>
              <a:rPr lang="en-US" b="1"/>
              <a:t>Myth 10 - Intense exercise regimes are only ones that work</a:t>
            </a:r>
          </a:p>
          <a:p>
            <a:pPr marL="18916" indent="0">
              <a:buNone/>
            </a:pPr>
            <a:r>
              <a:rPr lang="en-US"/>
              <a:t>Even low intensity exercise will help use up more calories. Walking, gardening or doing housework can make quite a difference. There are different components of fitness that require different types of training, these include weight training, flexibility training and high and low intensity work</a:t>
            </a:r>
          </a:p>
          <a:p>
            <a:pPr marL="18916" indent="0">
              <a:buNone/>
            </a:pPr>
            <a:r>
              <a:rPr lang="en-US"/>
              <a:t>Source – British Heart Foundation </a:t>
            </a:r>
          </a:p>
          <a:p>
            <a:endParaRPr lang="en-GB"/>
          </a:p>
        </p:txBody>
      </p:sp>
      <p:sp>
        <p:nvSpPr>
          <p:cNvPr id="3" name="Title 2">
            <a:extLst>
              <a:ext uri="{FF2B5EF4-FFF2-40B4-BE49-F238E27FC236}">
                <a16:creationId xmlns:a16="http://schemas.microsoft.com/office/drawing/2014/main" id="{554578D8-3682-470D-AECC-212B0AEAE20B}"/>
              </a:ext>
            </a:extLst>
          </p:cNvPr>
          <p:cNvSpPr>
            <a:spLocks noGrp="1"/>
          </p:cNvSpPr>
          <p:nvPr>
            <p:ph type="title"/>
          </p:nvPr>
        </p:nvSpPr>
        <p:spPr/>
        <p:txBody>
          <a:bodyPr/>
          <a:lstStyle/>
          <a:p>
            <a:r>
              <a:rPr lang="en-US"/>
              <a:t>Food Myths 8-10</a:t>
            </a:r>
            <a:endParaRPr lang="en-GB"/>
          </a:p>
        </p:txBody>
      </p:sp>
    </p:spTree>
    <p:extLst>
      <p:ext uri="{BB962C8B-B14F-4D97-AF65-F5344CB8AC3E}">
        <p14:creationId xmlns:p14="http://schemas.microsoft.com/office/powerpoint/2010/main" val="36845406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D0713-5DDF-41CE-9A69-0330B8F134AF}"/>
              </a:ext>
            </a:extLst>
          </p:cNvPr>
          <p:cNvSpPr>
            <a:spLocks noGrp="1"/>
          </p:cNvSpPr>
          <p:nvPr>
            <p:ph sz="quarter" idx="18"/>
          </p:nvPr>
        </p:nvSpPr>
        <p:spPr/>
        <p:txBody>
          <a:bodyPr>
            <a:normAutofit fontScale="85000" lnSpcReduction="10000"/>
          </a:bodyPr>
          <a:lstStyle/>
          <a:p>
            <a:pPr marL="304666" indent="-285750"/>
            <a:r>
              <a:rPr lang="en-US"/>
              <a:t>First, if it sounds too good to be true, it almost definitely is!</a:t>
            </a:r>
          </a:p>
          <a:p>
            <a:pPr marL="304666" indent="-285750"/>
            <a:r>
              <a:rPr lang="en-US"/>
              <a:t>Second, ask yourself, "Who says so?" Is the person making the claim biased? Are they trying to sell a product? Is the information based on just one small study?</a:t>
            </a:r>
          </a:p>
          <a:p>
            <a:pPr marL="304666" indent="-285750"/>
            <a:r>
              <a:rPr lang="en-US"/>
              <a:t>There’s no secret ingredient to weight loss or maintenance. Eating a balanced diet without excluding food groups and exercising are what matters. </a:t>
            </a:r>
          </a:p>
          <a:p>
            <a:pPr marL="304666" indent="-285750"/>
            <a:r>
              <a:rPr lang="en-US"/>
              <a:t>Having a good awareness of the nutritional values in foods compared to recommended norms is a good idea. </a:t>
            </a:r>
            <a:r>
              <a:rPr lang="en-US" b="1"/>
              <a:t>For example</a:t>
            </a:r>
            <a:r>
              <a:rPr lang="en-US"/>
              <a:t>:</a:t>
            </a:r>
          </a:p>
          <a:p>
            <a:pPr marL="18916" indent="0">
              <a:buNone/>
            </a:pPr>
            <a:r>
              <a:rPr lang="en-US" b="1"/>
              <a:t>SUGAR</a:t>
            </a:r>
            <a:r>
              <a:rPr lang="en-US"/>
              <a:t> – Children should have no more than 24g of sugar per day (there is approximately 17g of sugar in a typical bowl of many common cereals aimed at children)</a:t>
            </a:r>
          </a:p>
          <a:p>
            <a:r>
              <a:rPr lang="en-US"/>
              <a:t>Adults should have no more than 30g of free sugars a day, (roughly equivalent to 7 sugar cubes).</a:t>
            </a:r>
          </a:p>
          <a:p>
            <a:r>
              <a:rPr lang="en-US"/>
              <a:t>Children aged 7 to 10 should have no more than 24g of free sugars a day (6 sugar cubes).</a:t>
            </a:r>
          </a:p>
          <a:p>
            <a:r>
              <a:rPr lang="en-US"/>
              <a:t>Children aged 4 to 6 should have no more than 19g of free sugars a day (5 sugar cubes).</a:t>
            </a:r>
          </a:p>
          <a:p>
            <a:r>
              <a:rPr lang="en-US"/>
              <a:t>There's no guideline limit for children under the age of 4, but it's recommended they avoid sugar-sweetened drinks and food with sugar added to it</a:t>
            </a:r>
          </a:p>
          <a:p>
            <a:pPr marL="18916" indent="0">
              <a:buNone/>
            </a:pPr>
            <a:r>
              <a:rPr lang="en-US"/>
              <a:t>Source - NHS</a:t>
            </a:r>
          </a:p>
          <a:p>
            <a:pPr marL="18916" indent="0">
              <a:buNone/>
            </a:pPr>
            <a:endParaRPr lang="en-US"/>
          </a:p>
          <a:p>
            <a:endParaRPr lang="en-GB"/>
          </a:p>
        </p:txBody>
      </p:sp>
      <p:sp>
        <p:nvSpPr>
          <p:cNvPr id="3" name="Title 2">
            <a:extLst>
              <a:ext uri="{FF2B5EF4-FFF2-40B4-BE49-F238E27FC236}">
                <a16:creationId xmlns:a16="http://schemas.microsoft.com/office/drawing/2014/main" id="{EC1476D8-A9B3-4C1C-BE68-334635B2F27A}"/>
              </a:ext>
            </a:extLst>
          </p:cNvPr>
          <p:cNvSpPr>
            <a:spLocks noGrp="1"/>
          </p:cNvSpPr>
          <p:nvPr>
            <p:ph type="title"/>
          </p:nvPr>
        </p:nvSpPr>
        <p:spPr/>
        <p:txBody>
          <a:bodyPr/>
          <a:lstStyle/>
          <a:p>
            <a:br>
              <a:rPr lang="en-US"/>
            </a:br>
            <a:r>
              <a:rPr lang="en-US"/>
              <a:t>Tips for Spotting Diet Myths</a:t>
            </a:r>
            <a:br>
              <a:rPr lang="en-US"/>
            </a:br>
            <a:endParaRPr lang="en-GB"/>
          </a:p>
        </p:txBody>
      </p:sp>
    </p:spTree>
    <p:extLst>
      <p:ext uri="{BB962C8B-B14F-4D97-AF65-F5344CB8AC3E}">
        <p14:creationId xmlns:p14="http://schemas.microsoft.com/office/powerpoint/2010/main" val="21583006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4DCA-4007-4A7E-ADDD-77E54A7DE41E}"/>
              </a:ext>
            </a:extLst>
          </p:cNvPr>
          <p:cNvSpPr>
            <a:spLocks noGrp="1"/>
          </p:cNvSpPr>
          <p:nvPr>
            <p:ph type="title"/>
          </p:nvPr>
        </p:nvSpPr>
        <p:spPr/>
        <p:txBody>
          <a:bodyPr/>
          <a:lstStyle/>
          <a:p>
            <a:r>
              <a:rPr lang="en-US"/>
              <a:t>Motivation to help with your</a:t>
            </a:r>
            <a:br>
              <a:rPr lang="en-US"/>
            </a:br>
            <a:r>
              <a:rPr lang="en-US"/>
              <a:t> #</a:t>
            </a:r>
            <a:r>
              <a:rPr lang="en-US" err="1"/>
              <a:t>CognitaBeWell</a:t>
            </a:r>
            <a:r>
              <a:rPr lang="en-US"/>
              <a:t> steps!</a:t>
            </a:r>
            <a:endParaRPr lang="en-GB"/>
          </a:p>
        </p:txBody>
      </p:sp>
    </p:spTree>
    <p:extLst>
      <p:ext uri="{BB962C8B-B14F-4D97-AF65-F5344CB8AC3E}">
        <p14:creationId xmlns:p14="http://schemas.microsoft.com/office/powerpoint/2010/main" val="6531227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0F899D-B595-46BD-AB3A-8362E34F78A3}"/>
              </a:ext>
            </a:extLst>
          </p:cNvPr>
          <p:cNvSpPr>
            <a:spLocks noGrp="1"/>
          </p:cNvSpPr>
          <p:nvPr>
            <p:ph sz="quarter" idx="18"/>
          </p:nvPr>
        </p:nvSpPr>
        <p:spPr/>
        <p:txBody>
          <a:bodyPr>
            <a:normAutofit fontScale="77500" lnSpcReduction="20000"/>
          </a:bodyPr>
          <a:lstStyle/>
          <a:p>
            <a:pPr marL="18415" indent="0">
              <a:buNone/>
            </a:pPr>
            <a:r>
              <a:rPr lang="en-US" b="1">
                <a:cs typeface="Tahoma"/>
              </a:rPr>
              <a:t>1. Alistair and Jonny Brownlee – British Triathletes</a:t>
            </a:r>
            <a:endParaRPr lang="en-US">
              <a:cs typeface="Tahoma"/>
            </a:endParaRPr>
          </a:p>
          <a:p>
            <a:pPr marL="18415" indent="0">
              <a:buNone/>
            </a:pPr>
            <a:r>
              <a:rPr lang="en-US">
                <a:cs typeface="Tahoma"/>
              </a:rPr>
              <a:t>An exhausted Jonny Brownlee is helped over the finish line by his brother Alistair who gives up the chance to win the race in a dramatic end to the World Triathlon Series in Cozumel, Mexico in 2016 </a:t>
            </a:r>
            <a:r>
              <a:rPr lang="en-GB">
                <a:cs typeface="Tahoma"/>
                <a:hlinkClick r:id="rId2"/>
              </a:rPr>
              <a:t>https://www.youtube.com/watch?v=KKfy5T_nusc</a:t>
            </a:r>
            <a:r>
              <a:rPr lang="en-US">
                <a:cs typeface="Tahoma"/>
              </a:rPr>
              <a:t> [2.49 mins]</a:t>
            </a:r>
            <a:endParaRPr lang="en-US"/>
          </a:p>
          <a:p>
            <a:pPr marL="18415" indent="0">
              <a:buNone/>
            </a:pPr>
            <a:r>
              <a:rPr lang="en-US" b="1">
                <a:cs typeface="Tahoma"/>
              </a:rPr>
              <a:t>2. Michael Phelps – American Swimmer</a:t>
            </a:r>
          </a:p>
          <a:p>
            <a:pPr marL="18415" indent="0">
              <a:buNone/>
            </a:pPr>
            <a:r>
              <a:rPr lang="en-US">
                <a:cs typeface="Tahoma"/>
              </a:rPr>
              <a:t>He</a:t>
            </a:r>
            <a:r>
              <a:rPr lang="en-US" b="1">
                <a:cs typeface="Tahoma"/>
              </a:rPr>
              <a:t> </a:t>
            </a:r>
            <a:r>
              <a:rPr lang="en-US">
                <a:cs typeface="Tahoma"/>
              </a:rPr>
              <a:t>is considered the greatest Olympian swimmer of all time. Everyone thought that no swimmer would be able to win 8 gold medals in just one Olympic Games. Michael did just that and he has 19 Olympic medals, 15 of which are gold! As a child, Michael suffered from ADHD and was on medication for some of that time. Some symptoms of ADHD such as restlessness, impulsiveness and a very short attention span, could have hindered Michael, but he used his incredible capacity to remain hyper-focused on the swimming that he was so passionate about, and has been able to exploit the positive side of ADHD. </a:t>
            </a:r>
            <a:endParaRPr lang="en-US"/>
          </a:p>
          <a:p>
            <a:pPr marL="18415" indent="0">
              <a:buNone/>
            </a:pPr>
            <a:r>
              <a:rPr lang="en-GB">
                <a:cs typeface="Tahoma"/>
                <a:hlinkClick r:id="rId3"/>
              </a:rPr>
              <a:t>https://www.youtube.com/watch?v=yzdU3N0_D6o</a:t>
            </a:r>
            <a:r>
              <a:rPr lang="en-GB">
                <a:cs typeface="Tahoma"/>
              </a:rPr>
              <a:t> [3.18 mins]</a:t>
            </a:r>
            <a:endParaRPr lang="en-GB"/>
          </a:p>
          <a:p>
            <a:pPr marL="18415" indent="0">
              <a:buNone/>
            </a:pPr>
            <a:r>
              <a:rPr lang="en-US" b="1">
                <a:cs typeface="Tahoma"/>
              </a:rPr>
              <a:t>3. Bethany Hamilton  - American Surfer</a:t>
            </a:r>
          </a:p>
          <a:p>
            <a:pPr marL="18415" indent="0">
              <a:buNone/>
            </a:pPr>
            <a:r>
              <a:rPr lang="en-US">
                <a:cs typeface="Tahoma"/>
              </a:rPr>
              <a:t>She grew up in Hawaii so it is not surprising to learn that by the age of 7, she was already able to surf waves. In 2003, a terrible tragedy struck when a shark bit off her left arm. As she recovered, she made two promises to herself. The first was that she would not moan about her terrible misfortune and the second was that she would get back on the surfboard. Another person would have been resigned to failure. But not Bethany Hamilton. After only 26 days, she was surfing again! She is now ranked as among the top 50 female surfers in the world. She also won first prize in the Explorer Women’s Division of the NSSA National Championships.</a:t>
            </a:r>
          </a:p>
          <a:p>
            <a:pPr marL="18415" indent="0">
              <a:buNone/>
            </a:pPr>
            <a:r>
              <a:rPr lang="en-GB">
                <a:cs typeface="Tahoma"/>
                <a:hlinkClick r:id="rId4"/>
              </a:rPr>
              <a:t>https://www.youtube.com/watch?v=O5MsXjUQLYM</a:t>
            </a:r>
            <a:r>
              <a:rPr lang="en-US">
                <a:cs typeface="Tahoma"/>
              </a:rPr>
              <a:t> [1.30 mins]</a:t>
            </a:r>
            <a:endParaRPr lang="en-US"/>
          </a:p>
          <a:p>
            <a:pPr marL="18415" indent="0">
              <a:buNone/>
            </a:pPr>
            <a:endParaRPr lang="en-US"/>
          </a:p>
          <a:p>
            <a:pPr marL="290195" indent="-271145"/>
            <a:endParaRPr lang="en-US"/>
          </a:p>
          <a:p>
            <a:pPr marL="290195" indent="-271145"/>
            <a:endParaRPr lang="en-GB"/>
          </a:p>
        </p:txBody>
      </p:sp>
      <p:sp>
        <p:nvSpPr>
          <p:cNvPr id="3" name="Title 2">
            <a:extLst>
              <a:ext uri="{FF2B5EF4-FFF2-40B4-BE49-F238E27FC236}">
                <a16:creationId xmlns:a16="http://schemas.microsoft.com/office/drawing/2014/main" id="{1264635E-7877-4398-8C4E-C9EB4BA37448}"/>
              </a:ext>
            </a:extLst>
          </p:cNvPr>
          <p:cNvSpPr>
            <a:spLocks noGrp="1"/>
          </p:cNvSpPr>
          <p:nvPr>
            <p:ph type="title"/>
          </p:nvPr>
        </p:nvSpPr>
        <p:spPr/>
        <p:txBody>
          <a:bodyPr/>
          <a:lstStyle/>
          <a:p>
            <a:r>
              <a:rPr lang="en-US"/>
              <a:t>Inspirational athletes overcoming adversity in sport</a:t>
            </a:r>
            <a:endParaRPr lang="en-GB"/>
          </a:p>
        </p:txBody>
      </p:sp>
    </p:spTree>
    <p:extLst>
      <p:ext uri="{BB962C8B-B14F-4D97-AF65-F5344CB8AC3E}">
        <p14:creationId xmlns:p14="http://schemas.microsoft.com/office/powerpoint/2010/main" val="6350763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57695-9428-4564-9991-EF248BF599C2}"/>
              </a:ext>
            </a:extLst>
          </p:cNvPr>
          <p:cNvSpPr>
            <a:spLocks noGrp="1"/>
          </p:cNvSpPr>
          <p:nvPr>
            <p:ph sz="quarter" idx="18"/>
          </p:nvPr>
        </p:nvSpPr>
        <p:spPr/>
        <p:txBody>
          <a:bodyPr>
            <a:normAutofit fontScale="85000" lnSpcReduction="20000"/>
          </a:bodyPr>
          <a:lstStyle/>
          <a:p>
            <a:pPr marL="19050" indent="0">
              <a:buNone/>
            </a:pPr>
            <a:r>
              <a:rPr lang="en-US" b="1">
                <a:cs typeface="Tahoma"/>
              </a:rPr>
              <a:t>Kieran Behan - Irish Gymnast.</a:t>
            </a:r>
            <a:endParaRPr lang="en-US">
              <a:cs typeface="Tahoma"/>
            </a:endParaRPr>
          </a:p>
          <a:p>
            <a:pPr marL="290195" indent="-271145"/>
            <a:r>
              <a:rPr lang="en-US">
                <a:cs typeface="Tahoma"/>
              </a:rPr>
              <a:t>Imagine being told that you will never walk again! That was what doctors told Kieran after they removed a cancerous tumor from his thigh at the age of 10. The operation went badly, so badly in fact, that he woke up screaming in pain from massive nerve damage. Up to then, he had been crazy about gymnastics and was determined to become an Olympic champion. But how could he do that when he could not even walk now and was confined to a wheelchair?</a:t>
            </a:r>
          </a:p>
          <a:p>
            <a:pPr marL="290195" indent="-271145"/>
            <a:r>
              <a:rPr lang="en-US">
                <a:cs typeface="Tahoma"/>
              </a:rPr>
              <a:t>Kieran was going to show them and he started on the long road to recovery. He was 15 months in a wheelchair but he persevered and was back in the gym. But within a few a months he slipped from the high bar and sustained a terrible head injury. He was so badly injured that frequent blackouts happened when he literally blinked. He missed a whole year at school but the gym was beckoning again. This time though, he had to overcome the challenges of that awful injury. He had to retrain his brain and get back his co-ordination. He returned to school using a walking stick and was cruelly taunted by his classmates.</a:t>
            </a:r>
          </a:p>
          <a:p>
            <a:pPr marL="290195" indent="-271145"/>
            <a:r>
              <a:rPr lang="en-US">
                <a:cs typeface="Tahoma"/>
              </a:rPr>
              <a:t>It then took him three years to get back to where he had been before the awful accident. But he suffered several fractures. Then another blow came when his knee snapped just after he had been selected for the European Championships. Behan has said that was when he was about to give up.</a:t>
            </a:r>
          </a:p>
          <a:p>
            <a:pPr marL="290195" indent="-271145"/>
            <a:r>
              <a:rPr lang="en-US">
                <a:cs typeface="Tahoma"/>
              </a:rPr>
              <a:t>But he never gave up and succeeded in becoming the Challenge World Cup floor champion in 2011, and his greatest moment of glory was when he qualified for the London 2012 Olympics. He had become an Olympic athlete after being through terrible pain, trauma and setbacks. A glorious example of the Olympic spirit.</a:t>
            </a:r>
          </a:p>
          <a:p>
            <a:pPr marL="290195" indent="-271145"/>
            <a:r>
              <a:rPr lang="en-GB">
                <a:cs typeface="Tahoma"/>
                <a:hlinkClick r:id="rId2"/>
              </a:rPr>
              <a:t>https://www.youtube.com/watch?v=eDDsULAZoB0</a:t>
            </a:r>
            <a:r>
              <a:rPr lang="en-US">
                <a:cs typeface="Tahoma"/>
              </a:rPr>
              <a:t> [1.36]</a:t>
            </a:r>
            <a:endParaRPr lang="en-US"/>
          </a:p>
          <a:p>
            <a:pPr marL="290195" indent="-271145"/>
            <a:endParaRPr lang="en-GB"/>
          </a:p>
        </p:txBody>
      </p:sp>
      <p:sp>
        <p:nvSpPr>
          <p:cNvPr id="3" name="Title 2">
            <a:extLst>
              <a:ext uri="{FF2B5EF4-FFF2-40B4-BE49-F238E27FC236}">
                <a16:creationId xmlns:a16="http://schemas.microsoft.com/office/drawing/2014/main" id="{2FABC7AE-B68F-4F4A-BAEA-5C607C1B9626}"/>
              </a:ext>
            </a:extLst>
          </p:cNvPr>
          <p:cNvSpPr>
            <a:spLocks noGrp="1"/>
          </p:cNvSpPr>
          <p:nvPr>
            <p:ph type="title"/>
          </p:nvPr>
        </p:nvSpPr>
        <p:spPr/>
        <p:txBody>
          <a:bodyPr/>
          <a:lstStyle/>
          <a:p>
            <a:r>
              <a:rPr lang="en-US"/>
              <a:t>Inspirational athletes continued..</a:t>
            </a:r>
            <a:endParaRPr lang="en-GB"/>
          </a:p>
        </p:txBody>
      </p:sp>
    </p:spTree>
    <p:extLst>
      <p:ext uri="{BB962C8B-B14F-4D97-AF65-F5344CB8AC3E}">
        <p14:creationId xmlns:p14="http://schemas.microsoft.com/office/powerpoint/2010/main" val="27823284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03CE96-385F-4EC0-9894-2DD3EF9F67D5}"/>
              </a:ext>
            </a:extLst>
          </p:cNvPr>
          <p:cNvSpPr>
            <a:spLocks noGrp="1"/>
          </p:cNvSpPr>
          <p:nvPr>
            <p:ph type="title"/>
          </p:nvPr>
        </p:nvSpPr>
        <p:spPr/>
        <p:txBody>
          <a:bodyPr/>
          <a:lstStyle/>
          <a:p>
            <a:r>
              <a:rPr lang="en-US"/>
              <a:t>Additional Resources</a:t>
            </a:r>
            <a:endParaRPr lang="en-GB"/>
          </a:p>
        </p:txBody>
      </p:sp>
    </p:spTree>
    <p:extLst>
      <p:ext uri="{BB962C8B-B14F-4D97-AF65-F5344CB8AC3E}">
        <p14:creationId xmlns:p14="http://schemas.microsoft.com/office/powerpoint/2010/main" val="32349504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E455FA-1E31-4068-A354-22E2F0483C80}"/>
              </a:ext>
            </a:extLst>
          </p:cNvPr>
          <p:cNvSpPr>
            <a:spLocks noGrp="1"/>
          </p:cNvSpPr>
          <p:nvPr>
            <p:ph sz="quarter" idx="18"/>
          </p:nvPr>
        </p:nvSpPr>
        <p:spPr/>
        <p:txBody>
          <a:bodyPr/>
          <a:lstStyle/>
          <a:p>
            <a:pPr marL="18916" indent="0">
              <a:buNone/>
            </a:pPr>
            <a:endParaRPr lang="en-GB"/>
          </a:p>
        </p:txBody>
      </p:sp>
      <p:sp>
        <p:nvSpPr>
          <p:cNvPr id="3" name="Title 2">
            <a:extLst>
              <a:ext uri="{FF2B5EF4-FFF2-40B4-BE49-F238E27FC236}">
                <a16:creationId xmlns:a16="http://schemas.microsoft.com/office/drawing/2014/main" id="{62BB20E6-9AC8-46A0-8967-ECA48CB3026C}"/>
              </a:ext>
            </a:extLst>
          </p:cNvPr>
          <p:cNvSpPr>
            <a:spLocks noGrp="1"/>
          </p:cNvSpPr>
          <p:nvPr>
            <p:ph type="title"/>
          </p:nvPr>
        </p:nvSpPr>
        <p:spPr/>
        <p:txBody>
          <a:bodyPr/>
          <a:lstStyle/>
          <a:p>
            <a:r>
              <a:rPr lang="en-US"/>
              <a:t> Additional Resources for Staff, Students and Parents </a:t>
            </a:r>
            <a:br>
              <a:rPr lang="en-US"/>
            </a:br>
            <a:r>
              <a:rPr lang="en-US"/>
              <a:t>Suitable for all regions</a:t>
            </a:r>
            <a:endParaRPr lang="en-GB"/>
          </a:p>
        </p:txBody>
      </p:sp>
      <p:graphicFrame>
        <p:nvGraphicFramePr>
          <p:cNvPr id="5" name="Table 4">
            <a:extLst>
              <a:ext uri="{FF2B5EF4-FFF2-40B4-BE49-F238E27FC236}">
                <a16:creationId xmlns:a16="http://schemas.microsoft.com/office/drawing/2014/main" id="{21B9AECE-2B76-4ACD-836D-5FA3F3839E6B}"/>
              </a:ext>
            </a:extLst>
          </p:cNvPr>
          <p:cNvGraphicFramePr>
            <a:graphicFrameLocks noGrp="1"/>
          </p:cNvGraphicFramePr>
          <p:nvPr>
            <p:extLst>
              <p:ext uri="{D42A27DB-BD31-4B8C-83A1-F6EECF244321}">
                <p14:modId xmlns:p14="http://schemas.microsoft.com/office/powerpoint/2010/main" val="3125183491"/>
              </p:ext>
            </p:extLst>
          </p:nvPr>
        </p:nvGraphicFramePr>
        <p:xfrm>
          <a:off x="409500" y="1026469"/>
          <a:ext cx="9087000" cy="3850869"/>
        </p:xfrm>
        <a:graphic>
          <a:graphicData uri="http://schemas.openxmlformats.org/drawingml/2006/table">
            <a:tbl>
              <a:tblPr firstRow="1" bandRow="1">
                <a:tableStyleId>{00A15C55-8517-42AA-B614-E9B94910E393}</a:tableStyleId>
              </a:tblPr>
              <a:tblGrid>
                <a:gridCol w="4526837">
                  <a:extLst>
                    <a:ext uri="{9D8B030D-6E8A-4147-A177-3AD203B41FA5}">
                      <a16:colId xmlns:a16="http://schemas.microsoft.com/office/drawing/2014/main" val="474564525"/>
                    </a:ext>
                  </a:extLst>
                </a:gridCol>
                <a:gridCol w="4560163">
                  <a:extLst>
                    <a:ext uri="{9D8B030D-6E8A-4147-A177-3AD203B41FA5}">
                      <a16:colId xmlns:a16="http://schemas.microsoft.com/office/drawing/2014/main" val="3044315474"/>
                    </a:ext>
                  </a:extLst>
                </a:gridCol>
              </a:tblGrid>
              <a:tr h="457048">
                <a:tc>
                  <a:txBody>
                    <a:bodyPr/>
                    <a:lstStyle/>
                    <a:p>
                      <a:r>
                        <a:rPr lang="en-US"/>
                        <a:t>Resource Title and Link</a:t>
                      </a:r>
                      <a:endParaRPr lang="en-GB"/>
                    </a:p>
                  </a:txBody>
                  <a:tcPr/>
                </a:tc>
                <a:tc>
                  <a:txBody>
                    <a:bodyPr/>
                    <a:lstStyle/>
                    <a:p>
                      <a:r>
                        <a:rPr lang="en-US"/>
                        <a:t>Description</a:t>
                      </a:r>
                      <a:endParaRPr lang="en-GB"/>
                    </a:p>
                  </a:txBody>
                  <a:tcPr/>
                </a:tc>
                <a:extLst>
                  <a:ext uri="{0D108BD9-81ED-4DB2-BD59-A6C34878D82A}">
                    <a16:rowId xmlns:a16="http://schemas.microsoft.com/office/drawing/2014/main" val="1418119374"/>
                  </a:ext>
                </a:extLst>
              </a:tr>
              <a:tr h="472367">
                <a:tc>
                  <a:txBody>
                    <a:bodyPr/>
                    <a:lstStyle/>
                    <a:p>
                      <a:r>
                        <a:rPr lang="en-US"/>
                        <a:t>Dr </a:t>
                      </a:r>
                      <a:r>
                        <a:rPr lang="en-US" err="1"/>
                        <a:t>Rangan</a:t>
                      </a:r>
                      <a:r>
                        <a:rPr lang="en-US"/>
                        <a:t> Chatterjee website:</a:t>
                      </a:r>
                    </a:p>
                    <a:p>
                      <a:r>
                        <a:rPr lang="en-GB">
                          <a:hlinkClick r:id="rId3"/>
                        </a:rPr>
                        <a:t>https://drchatterjee.com/</a:t>
                      </a:r>
                      <a:endParaRPr lang="en-GB"/>
                    </a:p>
                  </a:txBody>
                  <a:tcPr/>
                </a:tc>
                <a:tc>
                  <a:txBody>
                    <a:bodyPr/>
                    <a:lstStyle/>
                    <a:p>
                      <a:r>
                        <a:rPr lang="en-US"/>
                        <a:t>Website includes podcasts, the Four Pillar Plan book details and downloadable resources</a:t>
                      </a:r>
                    </a:p>
                  </a:txBody>
                  <a:tcPr/>
                </a:tc>
                <a:extLst>
                  <a:ext uri="{0D108BD9-81ED-4DB2-BD59-A6C34878D82A}">
                    <a16:rowId xmlns:a16="http://schemas.microsoft.com/office/drawing/2014/main" val="764183484"/>
                  </a:ext>
                </a:extLst>
              </a:tr>
              <a:tr h="1687783">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a:t>Fact sheet on a healthy diet, physical activity and obesity</a:t>
                      </a:r>
                      <a:endParaRPr lang="en-GB">
                        <a:hlinkClick r:id="rId4"/>
                      </a:endParaRPr>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hlinkClick r:id="rId4"/>
                        </a:rPr>
                        <a:t>https://www.who.int/en/news-room/fact-sheets/detail/healthy-diet</a:t>
                      </a:r>
                      <a:endParaRPr lang="en-GB"/>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hlinkClick r:id="rId5"/>
                        </a:rPr>
                        <a:t>https://www.who.int/en/news-room/fact-sheets/detail/physical-activity</a:t>
                      </a:r>
                      <a:endParaRPr lang="en-GB"/>
                    </a:p>
                    <a:p>
                      <a:pPr marL="285750" marR="0" lvl="0" indent="-285750" algn="l" defTabSz="7429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hlinkClick r:id="rId6"/>
                        </a:rPr>
                        <a:t>https://www.who.int/en/news-room/fact-sheets/detail/obesity-and-overweight</a:t>
                      </a:r>
                      <a:endParaRPr lang="en-GB"/>
                    </a:p>
                  </a:txBody>
                  <a:tcPr/>
                </a:tc>
                <a:tc>
                  <a:txBody>
                    <a:bodyPr/>
                    <a:lstStyle/>
                    <a:p>
                      <a:r>
                        <a:rPr lang="en-US"/>
                        <a:t>World Health </a:t>
                      </a:r>
                      <a:r>
                        <a:rPr lang="en-US" err="1"/>
                        <a:t>Organisation</a:t>
                      </a:r>
                      <a:r>
                        <a:rPr lang="en-US"/>
                        <a:t> fact sheet on a healthy diet, physical activity and obesity</a:t>
                      </a:r>
                    </a:p>
                  </a:txBody>
                  <a:tcPr/>
                </a:tc>
                <a:extLst>
                  <a:ext uri="{0D108BD9-81ED-4DB2-BD59-A6C34878D82A}">
                    <a16:rowId xmlns:a16="http://schemas.microsoft.com/office/drawing/2014/main" val="788948564"/>
                  </a:ext>
                </a:extLst>
              </a:tr>
              <a:tr h="662499">
                <a:tc>
                  <a:txBody>
                    <a:bodyPr/>
                    <a:lstStyle/>
                    <a:p>
                      <a:r>
                        <a:rPr lang="en-US"/>
                        <a:t>The Global Action Plan for Physical Activity 2018-2030</a:t>
                      </a:r>
                      <a:endParaRPr lang="en-GB"/>
                    </a:p>
                    <a:p>
                      <a:r>
                        <a:rPr lang="en-GB">
                          <a:hlinkClick r:id="rId7"/>
                        </a:rPr>
                        <a:t>https://www.who.int/ncds/prevention/physical-activity/gappa</a:t>
                      </a:r>
                      <a:endParaRPr lang="en-US"/>
                    </a:p>
                  </a:txBody>
                  <a:tcPr/>
                </a:tc>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b="0"/>
                        <a:t>The World Health Education outlines its plan to make the world a more active place. Includes a video – ‘Let’s be active for health for all’</a:t>
                      </a:r>
                    </a:p>
                  </a:txBody>
                  <a:tcPr/>
                </a:tc>
                <a:extLst>
                  <a:ext uri="{0D108BD9-81ED-4DB2-BD59-A6C34878D82A}">
                    <a16:rowId xmlns:a16="http://schemas.microsoft.com/office/drawing/2014/main" val="3839151643"/>
                  </a:ext>
                </a:extLst>
              </a:tr>
            </a:tbl>
          </a:graphicData>
        </a:graphic>
      </p:graphicFrame>
    </p:spTree>
    <p:extLst>
      <p:ext uri="{BB962C8B-B14F-4D97-AF65-F5344CB8AC3E}">
        <p14:creationId xmlns:p14="http://schemas.microsoft.com/office/powerpoint/2010/main" val="13941907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7599EE-A590-4BAA-89BB-07A3714A40D6}"/>
              </a:ext>
            </a:extLst>
          </p:cNvPr>
          <p:cNvSpPr>
            <a:spLocks noGrp="1"/>
          </p:cNvSpPr>
          <p:nvPr>
            <p:ph sz="quarter" idx="18"/>
          </p:nvPr>
        </p:nvSpPr>
        <p:spPr/>
        <p:txBody>
          <a:bodyPr>
            <a:normAutofit/>
          </a:bodyPr>
          <a:lstStyle/>
          <a:p>
            <a:pPr marL="18916" indent="0">
              <a:buNone/>
            </a:pPr>
            <a:r>
              <a:rPr lang="en-US"/>
              <a:t>A healthy and balanced diet comprises a combination of different foods. These include:</a:t>
            </a:r>
          </a:p>
          <a:p>
            <a:r>
              <a:rPr lang="en-US"/>
              <a:t>Staples like cereals (wheat, barley, rye, maize or rice) or starchy tubers or roots (potato, yam, taro or cassava).</a:t>
            </a:r>
          </a:p>
          <a:p>
            <a:r>
              <a:rPr lang="en-US"/>
              <a:t>Legumes (lentils and beans).</a:t>
            </a:r>
          </a:p>
          <a:p>
            <a:r>
              <a:rPr lang="en-US"/>
              <a:t>Fruit and vegetables.</a:t>
            </a:r>
          </a:p>
          <a:p>
            <a:r>
              <a:rPr lang="en-US"/>
              <a:t>Foods from animal sources (meat, fish, eggs and milk).</a:t>
            </a:r>
          </a:p>
          <a:p>
            <a:pPr marL="18916" indent="0">
              <a:buNone/>
            </a:pPr>
            <a:endParaRPr lang="en-US"/>
          </a:p>
          <a:p>
            <a:pPr marL="18916" indent="0">
              <a:buNone/>
            </a:pPr>
            <a:endParaRPr lang="en-GB"/>
          </a:p>
        </p:txBody>
      </p:sp>
      <p:sp>
        <p:nvSpPr>
          <p:cNvPr id="3" name="Title 2">
            <a:extLst>
              <a:ext uri="{FF2B5EF4-FFF2-40B4-BE49-F238E27FC236}">
                <a16:creationId xmlns:a16="http://schemas.microsoft.com/office/drawing/2014/main" id="{5BF8C983-33D4-4770-BD91-2E451BEE9696}"/>
              </a:ext>
            </a:extLst>
          </p:cNvPr>
          <p:cNvSpPr>
            <a:spLocks noGrp="1"/>
          </p:cNvSpPr>
          <p:nvPr>
            <p:ph type="title"/>
          </p:nvPr>
        </p:nvSpPr>
        <p:spPr/>
        <p:txBody>
          <a:bodyPr/>
          <a:lstStyle/>
          <a:p>
            <a:r>
              <a:rPr lang="en-US"/>
              <a:t>Key Components of a Balanced Diet</a:t>
            </a:r>
            <a:endParaRPr lang="en-GB"/>
          </a:p>
        </p:txBody>
      </p:sp>
    </p:spTree>
    <p:extLst>
      <p:ext uri="{BB962C8B-B14F-4D97-AF65-F5344CB8AC3E}">
        <p14:creationId xmlns:p14="http://schemas.microsoft.com/office/powerpoint/2010/main" val="8578571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856D4D-43C0-4BE9-9B14-D55AFF3F1473}"/>
              </a:ext>
            </a:extLst>
          </p:cNvPr>
          <p:cNvGraphicFramePr>
            <a:graphicFrameLocks noGrp="1"/>
          </p:cNvGraphicFramePr>
          <p:nvPr>
            <p:ph sz="quarter" idx="18"/>
            <p:extLst>
              <p:ext uri="{D42A27DB-BD31-4B8C-83A1-F6EECF244321}">
                <p14:modId xmlns:p14="http://schemas.microsoft.com/office/powerpoint/2010/main" val="1888218031"/>
              </p:ext>
            </p:extLst>
          </p:nvPr>
        </p:nvGraphicFramePr>
        <p:xfrm>
          <a:off x="409575" y="1044575"/>
          <a:ext cx="9086850" cy="3581781"/>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120546391"/>
                    </a:ext>
                  </a:extLst>
                </a:gridCol>
                <a:gridCol w="4543425">
                  <a:extLst>
                    <a:ext uri="{9D8B030D-6E8A-4147-A177-3AD203B41FA5}">
                      <a16:colId xmlns:a16="http://schemas.microsoft.com/office/drawing/2014/main" val="3395117127"/>
                    </a:ext>
                  </a:extLst>
                </a:gridCol>
              </a:tblGrid>
              <a:tr h="370840">
                <a:tc>
                  <a:txBody>
                    <a:bodyPr/>
                    <a:lstStyle/>
                    <a:p>
                      <a:r>
                        <a:rPr lang="en-US"/>
                        <a:t>Resource Title and Link</a:t>
                      </a:r>
                      <a:endParaRPr lang="en-GB"/>
                    </a:p>
                  </a:txBody>
                  <a:tcPr/>
                </a:tc>
                <a:tc>
                  <a:txBody>
                    <a:bodyPr/>
                    <a:lstStyle/>
                    <a:p>
                      <a:r>
                        <a:rPr lang="en-US"/>
                        <a:t>Description</a:t>
                      </a:r>
                      <a:endParaRPr lang="en-GB"/>
                    </a:p>
                  </a:txBody>
                  <a:tcPr/>
                </a:tc>
                <a:extLst>
                  <a:ext uri="{0D108BD9-81ED-4DB2-BD59-A6C34878D82A}">
                    <a16:rowId xmlns:a16="http://schemas.microsoft.com/office/drawing/2014/main" val="2776638472"/>
                  </a:ext>
                </a:extLst>
              </a:tr>
              <a:tr h="370840">
                <a:tc>
                  <a:txBody>
                    <a:bodyPr/>
                    <a:lstStyle/>
                    <a:p>
                      <a:pPr fontAlgn="base"/>
                      <a:r>
                        <a:rPr lang="en-US" sz="1462" b="0" i="1" kern="1200">
                          <a:solidFill>
                            <a:schemeClr val="dk1"/>
                          </a:solidFill>
                          <a:effectLst/>
                          <a:latin typeface="+mn-lt"/>
                          <a:ea typeface="+mn-ea"/>
                          <a:cs typeface="+mn-cs"/>
                        </a:rPr>
                        <a:t>Healthy Kids </a:t>
                      </a:r>
                      <a:r>
                        <a:rPr lang="en-US" sz="1462" b="0" i="0" kern="1200">
                          <a:solidFill>
                            <a:schemeClr val="dk1"/>
                          </a:solidFill>
                          <a:effectLst/>
                          <a:latin typeface="+mn-lt"/>
                          <a:ea typeface="+mn-ea"/>
                          <a:cs typeface="+mn-cs"/>
                        </a:rPr>
                        <a:t>website which is structured around five key messages:</a:t>
                      </a:r>
                    </a:p>
                    <a:p>
                      <a:pPr marL="285750" indent="-285750" fontAlgn="base">
                        <a:buFont typeface="Arial" panose="020B0604020202020204" pitchFamily="34" charset="0"/>
                        <a:buChar char="•"/>
                      </a:pPr>
                      <a:r>
                        <a:rPr lang="en-US" sz="1462" b="0" i="0" kern="1200">
                          <a:solidFill>
                            <a:schemeClr val="dk1"/>
                          </a:solidFill>
                          <a:effectLst/>
                          <a:latin typeface="+mn-lt"/>
                          <a:ea typeface="+mn-ea"/>
                          <a:cs typeface="+mn-cs"/>
                        </a:rPr>
                        <a:t>Get active for an hour or more each day.</a:t>
                      </a:r>
                    </a:p>
                    <a:p>
                      <a:pPr marL="285750" indent="-285750" fontAlgn="base">
                        <a:buFont typeface="Arial" panose="020B0604020202020204" pitchFamily="34" charset="0"/>
                        <a:buChar char="•"/>
                      </a:pPr>
                      <a:r>
                        <a:rPr lang="en-US" sz="1462" b="0" i="0" kern="1200">
                          <a:solidFill>
                            <a:schemeClr val="dk1"/>
                          </a:solidFill>
                          <a:effectLst/>
                          <a:latin typeface="+mn-lt"/>
                          <a:ea typeface="+mn-ea"/>
                          <a:cs typeface="+mn-cs"/>
                        </a:rPr>
                        <a:t>Choose water as a drink.</a:t>
                      </a:r>
                    </a:p>
                    <a:p>
                      <a:pPr marL="285750" indent="-285750" fontAlgn="base">
                        <a:buFont typeface="Arial" panose="020B0604020202020204" pitchFamily="34" charset="0"/>
                        <a:buChar char="•"/>
                      </a:pPr>
                      <a:r>
                        <a:rPr lang="en-US" sz="1462" b="0" i="0" kern="1200">
                          <a:solidFill>
                            <a:schemeClr val="dk1"/>
                          </a:solidFill>
                          <a:effectLst/>
                          <a:latin typeface="+mn-lt"/>
                          <a:ea typeface="+mn-ea"/>
                          <a:cs typeface="+mn-cs"/>
                        </a:rPr>
                        <a:t>Eat more fruit and vegetables.</a:t>
                      </a:r>
                    </a:p>
                    <a:p>
                      <a:pPr marL="285750" indent="-285750" fontAlgn="base">
                        <a:buFont typeface="Arial" panose="020B0604020202020204" pitchFamily="34" charset="0"/>
                        <a:buChar char="•"/>
                      </a:pPr>
                      <a:r>
                        <a:rPr lang="en-US" sz="1462" b="0" i="0" kern="1200">
                          <a:solidFill>
                            <a:schemeClr val="dk1"/>
                          </a:solidFill>
                          <a:effectLst/>
                          <a:latin typeface="+mn-lt"/>
                          <a:ea typeface="+mn-ea"/>
                          <a:cs typeface="+mn-cs"/>
                        </a:rPr>
                        <a:t>Turn off the TV or computer and get active.</a:t>
                      </a:r>
                    </a:p>
                    <a:p>
                      <a:pPr marL="285750" indent="-285750" fontAlgn="base">
                        <a:buFont typeface="Arial" panose="020B0604020202020204" pitchFamily="34" charset="0"/>
                        <a:buChar char="•"/>
                      </a:pPr>
                      <a:r>
                        <a:rPr lang="en-US" sz="1462" b="0" i="0" kern="1200">
                          <a:solidFill>
                            <a:schemeClr val="dk1"/>
                          </a:solidFill>
                          <a:effectLst/>
                          <a:latin typeface="+mn-lt"/>
                          <a:ea typeface="+mn-ea"/>
                          <a:cs typeface="+mn-cs"/>
                        </a:rPr>
                        <a:t>Eat fewer snacks and select healthier alternatives.</a:t>
                      </a:r>
                    </a:p>
                    <a:p>
                      <a:pPr marL="0" marR="0" lvl="0" indent="0" algn="l" defTabSz="742923" rtl="0" eaLnBrk="1" fontAlgn="auto" latinLnBrk="0" hangingPunct="1">
                        <a:lnSpc>
                          <a:spcPct val="100000"/>
                        </a:lnSpc>
                        <a:spcBef>
                          <a:spcPts val="0"/>
                        </a:spcBef>
                        <a:spcAft>
                          <a:spcPts val="0"/>
                        </a:spcAft>
                        <a:buClrTx/>
                        <a:buSzTx/>
                        <a:buFontTx/>
                        <a:buNone/>
                        <a:tabLst/>
                        <a:defRPr/>
                      </a:pPr>
                      <a:endParaRPr lang="en-US" sz="1462" b="0" i="0" kern="1200">
                        <a:solidFill>
                          <a:schemeClr val="dk1"/>
                        </a:solidFill>
                        <a:effectLst/>
                        <a:latin typeface="+mn-lt"/>
                        <a:ea typeface="+mn-ea"/>
                        <a:cs typeface="+mn-cs"/>
                      </a:endParaRPr>
                    </a:p>
                    <a:p>
                      <a:r>
                        <a:rPr lang="en-GB">
                          <a:hlinkClick r:id="rId2"/>
                        </a:rPr>
                        <a:t>https://www.healthykids.nsw.gov.au/home/about-us</a:t>
                      </a:r>
                      <a:endParaRPr lang="en-GB"/>
                    </a:p>
                  </a:txBody>
                  <a:tcPr/>
                </a:tc>
                <a:tc>
                  <a:txBody>
                    <a:bodyPr/>
                    <a:lstStyle/>
                    <a:p>
                      <a:pPr marL="0" marR="0" lvl="0" indent="0" algn="l" defTabSz="742923" rtl="0" eaLnBrk="1" fontAlgn="base" latinLnBrk="0" hangingPunct="1">
                        <a:lnSpc>
                          <a:spcPct val="100000"/>
                        </a:lnSpc>
                        <a:spcBef>
                          <a:spcPts val="0"/>
                        </a:spcBef>
                        <a:spcAft>
                          <a:spcPts val="0"/>
                        </a:spcAft>
                        <a:buClrTx/>
                        <a:buSzTx/>
                        <a:buFontTx/>
                        <a:buNone/>
                        <a:tabLst/>
                        <a:defRPr/>
                      </a:pPr>
                      <a:r>
                        <a:rPr lang="en-US" sz="1462" b="0" i="0" kern="1200">
                          <a:solidFill>
                            <a:schemeClr val="dk1"/>
                          </a:solidFill>
                          <a:effectLst/>
                          <a:latin typeface="+mn-lt"/>
                          <a:ea typeface="+mn-ea"/>
                          <a:cs typeface="+mn-cs"/>
                        </a:rPr>
                        <a:t>The overall goal of the </a:t>
                      </a:r>
                      <a:r>
                        <a:rPr lang="en-US" sz="1462" b="0" i="1" kern="1200">
                          <a:solidFill>
                            <a:schemeClr val="dk1"/>
                          </a:solidFill>
                          <a:effectLst/>
                          <a:latin typeface="+mn-lt"/>
                          <a:ea typeface="+mn-ea"/>
                          <a:cs typeface="+mn-cs"/>
                        </a:rPr>
                        <a:t>Healthy Kids website </a:t>
                      </a:r>
                      <a:r>
                        <a:rPr lang="en-US" sz="1462" b="0" i="0" kern="1200">
                          <a:solidFill>
                            <a:schemeClr val="dk1"/>
                          </a:solidFill>
                          <a:effectLst/>
                          <a:latin typeface="+mn-lt"/>
                          <a:ea typeface="+mn-ea"/>
                          <a:cs typeface="+mn-cs"/>
                        </a:rPr>
                        <a:t>is to support teachers, parents, </a:t>
                      </a:r>
                      <a:r>
                        <a:rPr lang="en-US" sz="1462" b="0" i="0" kern="1200" err="1">
                          <a:solidFill>
                            <a:schemeClr val="dk1"/>
                          </a:solidFill>
                          <a:effectLst/>
                          <a:latin typeface="+mn-lt"/>
                          <a:ea typeface="+mn-ea"/>
                          <a:cs typeface="+mn-cs"/>
                        </a:rPr>
                        <a:t>carers</a:t>
                      </a:r>
                      <a:r>
                        <a:rPr lang="en-US" sz="1462" b="0" i="0" kern="1200">
                          <a:solidFill>
                            <a:schemeClr val="dk1"/>
                          </a:solidFill>
                          <a:effectLst/>
                          <a:latin typeface="+mn-lt"/>
                          <a:ea typeface="+mn-ea"/>
                          <a:cs typeface="+mn-cs"/>
                        </a:rPr>
                        <a:t>, coaches, health professionals, younger and older students to make healthy choices by providing a "one stop shop" of current and credible information, resources and support materials about healthy eating and physical activity.</a:t>
                      </a:r>
                    </a:p>
                    <a:p>
                      <a:pPr fontAlgn="base"/>
                      <a:r>
                        <a:rPr lang="en-US" sz="1462" b="0" i="0" kern="1200">
                          <a:solidFill>
                            <a:schemeClr val="dk1"/>
                          </a:solidFill>
                          <a:effectLst/>
                          <a:latin typeface="+mn-lt"/>
                          <a:ea typeface="+mn-ea"/>
                          <a:cs typeface="+mn-cs"/>
                        </a:rPr>
                        <a:t>On the </a:t>
                      </a:r>
                      <a:r>
                        <a:rPr lang="en-US" sz="1462" b="0" i="1" kern="1200">
                          <a:solidFill>
                            <a:schemeClr val="dk1"/>
                          </a:solidFill>
                          <a:effectLst/>
                          <a:latin typeface="+mn-lt"/>
                          <a:ea typeface="+mn-ea"/>
                          <a:cs typeface="+mn-cs"/>
                        </a:rPr>
                        <a:t>Healthy Kids website</a:t>
                      </a:r>
                      <a:r>
                        <a:rPr lang="en-US" sz="1462" b="0" i="0" kern="1200">
                          <a:solidFill>
                            <a:schemeClr val="dk1"/>
                          </a:solidFill>
                          <a:effectLst/>
                          <a:latin typeface="+mn-lt"/>
                          <a:ea typeface="+mn-ea"/>
                          <a:cs typeface="+mn-cs"/>
                        </a:rPr>
                        <a:t>, you will find child friendly recipes, ideas for physical activity and practical ways to improve nutrition, as well as specific factsheets for families and children. </a:t>
                      </a:r>
                    </a:p>
                    <a:p>
                      <a:pPr fontAlgn="base"/>
                      <a:endParaRPr lang="en-US" sz="1462" b="0" i="0" kern="1200">
                        <a:solidFill>
                          <a:schemeClr val="dk1"/>
                        </a:solidFill>
                        <a:effectLst/>
                        <a:latin typeface="+mn-lt"/>
                        <a:ea typeface="+mn-ea"/>
                        <a:cs typeface="+mn-cs"/>
                      </a:endParaRPr>
                    </a:p>
                    <a:p>
                      <a:pPr fontAlgn="base"/>
                      <a:r>
                        <a:rPr lang="en-US" sz="1462" b="0" i="0" kern="1200">
                          <a:solidFill>
                            <a:schemeClr val="dk1"/>
                          </a:solidFill>
                          <a:effectLst/>
                          <a:latin typeface="+mn-lt"/>
                          <a:ea typeface="+mn-ea"/>
                          <a:cs typeface="+mn-cs"/>
                        </a:rPr>
                        <a:t>An excellent resource, Australian website suitable for all</a:t>
                      </a:r>
                      <a:endParaRPr lang="en-GB"/>
                    </a:p>
                  </a:txBody>
                  <a:tcPr/>
                </a:tc>
                <a:extLst>
                  <a:ext uri="{0D108BD9-81ED-4DB2-BD59-A6C34878D82A}">
                    <a16:rowId xmlns:a16="http://schemas.microsoft.com/office/drawing/2014/main" val="3067029863"/>
                  </a:ext>
                </a:extLst>
              </a:tr>
            </a:tbl>
          </a:graphicData>
        </a:graphic>
      </p:graphicFrame>
      <p:sp>
        <p:nvSpPr>
          <p:cNvPr id="3" name="Title 2">
            <a:extLst>
              <a:ext uri="{FF2B5EF4-FFF2-40B4-BE49-F238E27FC236}">
                <a16:creationId xmlns:a16="http://schemas.microsoft.com/office/drawing/2014/main" id="{22E7E236-7A93-4D34-9C13-6DCAE2D342EE}"/>
              </a:ext>
            </a:extLst>
          </p:cNvPr>
          <p:cNvSpPr>
            <a:spLocks noGrp="1"/>
          </p:cNvSpPr>
          <p:nvPr>
            <p:ph type="title"/>
          </p:nvPr>
        </p:nvSpPr>
        <p:spPr/>
        <p:txBody>
          <a:bodyPr/>
          <a:lstStyle/>
          <a:p>
            <a:r>
              <a:rPr lang="en-US"/>
              <a:t>Additional Resources for Staff, Students and Parents </a:t>
            </a:r>
            <a:br>
              <a:rPr lang="en-US"/>
            </a:br>
            <a:r>
              <a:rPr lang="en-US"/>
              <a:t>Suitable for all regions</a:t>
            </a:r>
            <a:endParaRPr lang="en-GB"/>
          </a:p>
        </p:txBody>
      </p:sp>
    </p:spTree>
    <p:extLst>
      <p:ext uri="{BB962C8B-B14F-4D97-AF65-F5344CB8AC3E}">
        <p14:creationId xmlns:p14="http://schemas.microsoft.com/office/powerpoint/2010/main" val="7000123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13E23AD-34EA-4755-9826-7EFEFB92C5AC}"/>
              </a:ext>
            </a:extLst>
          </p:cNvPr>
          <p:cNvGraphicFramePr>
            <a:graphicFrameLocks noGrp="1"/>
          </p:cNvGraphicFramePr>
          <p:nvPr>
            <p:ph sz="quarter" idx="18"/>
            <p:extLst>
              <p:ext uri="{D42A27DB-BD31-4B8C-83A1-F6EECF244321}">
                <p14:modId xmlns:p14="http://schemas.microsoft.com/office/powerpoint/2010/main" val="135217785"/>
              </p:ext>
            </p:extLst>
          </p:nvPr>
        </p:nvGraphicFramePr>
        <p:xfrm>
          <a:off x="409575" y="1044575"/>
          <a:ext cx="9086850" cy="4250246"/>
        </p:xfrm>
        <a:graphic>
          <a:graphicData uri="http://schemas.openxmlformats.org/drawingml/2006/table">
            <a:tbl>
              <a:tblPr firstRow="1" bandRow="1">
                <a:tableStyleId>{00A15C55-8517-42AA-B614-E9B94910E393}</a:tableStyleId>
              </a:tblPr>
              <a:tblGrid>
                <a:gridCol w="4543425">
                  <a:extLst>
                    <a:ext uri="{9D8B030D-6E8A-4147-A177-3AD203B41FA5}">
                      <a16:colId xmlns:a16="http://schemas.microsoft.com/office/drawing/2014/main" val="3356504932"/>
                    </a:ext>
                  </a:extLst>
                </a:gridCol>
                <a:gridCol w="4543425">
                  <a:extLst>
                    <a:ext uri="{9D8B030D-6E8A-4147-A177-3AD203B41FA5}">
                      <a16:colId xmlns:a16="http://schemas.microsoft.com/office/drawing/2014/main" val="3702273425"/>
                    </a:ext>
                  </a:extLst>
                </a:gridCol>
              </a:tblGrid>
              <a:tr h="370840">
                <a:tc>
                  <a:txBody>
                    <a:bodyPr/>
                    <a:lstStyle/>
                    <a:p>
                      <a:r>
                        <a:rPr lang="en-US"/>
                        <a:t>Resource Title and Link</a:t>
                      </a:r>
                      <a:endParaRPr lang="en-GB"/>
                    </a:p>
                  </a:txBody>
                  <a:tcPr/>
                </a:tc>
                <a:tc>
                  <a:txBody>
                    <a:bodyPr/>
                    <a:lstStyle/>
                    <a:p>
                      <a:r>
                        <a:rPr lang="en-US"/>
                        <a:t>Description </a:t>
                      </a:r>
                      <a:endParaRPr lang="en-GB"/>
                    </a:p>
                  </a:txBody>
                  <a:tcPr/>
                </a:tc>
                <a:extLst>
                  <a:ext uri="{0D108BD9-81ED-4DB2-BD59-A6C34878D82A}">
                    <a16:rowId xmlns:a16="http://schemas.microsoft.com/office/drawing/2014/main" val="882722219"/>
                  </a:ext>
                </a:extLst>
              </a:tr>
              <a:tr h="258732">
                <a:tc>
                  <a:txBody>
                    <a:bodyPr/>
                    <a:lstStyle/>
                    <a:p>
                      <a:pPr marL="0" marR="0" lvl="0" indent="0" algn="l" defTabSz="742923" rtl="0" eaLnBrk="1" fontAlgn="auto" latinLnBrk="0" hangingPunct="1">
                        <a:lnSpc>
                          <a:spcPct val="100000"/>
                        </a:lnSpc>
                        <a:spcBef>
                          <a:spcPts val="0"/>
                        </a:spcBef>
                        <a:spcAft>
                          <a:spcPts val="0"/>
                        </a:spcAft>
                        <a:buClrTx/>
                        <a:buSzTx/>
                        <a:buFontTx/>
                        <a:buNone/>
                        <a:tabLst/>
                        <a:defRPr/>
                      </a:pPr>
                      <a:r>
                        <a:rPr lang="en-US" sz="1462" b="1" kern="1200" err="1">
                          <a:solidFill>
                            <a:schemeClr val="dk1"/>
                          </a:solidFill>
                          <a:effectLst/>
                          <a:latin typeface="+mn-lt"/>
                          <a:ea typeface="+mn-ea"/>
                          <a:cs typeface="+mn-cs"/>
                        </a:rPr>
                        <a:t>KidsHealth.Org</a:t>
                      </a:r>
                      <a:r>
                        <a:rPr lang="en-US" sz="1462" b="1" kern="1200">
                          <a:solidFill>
                            <a:schemeClr val="dk1"/>
                          </a:solidFill>
                          <a:effectLst/>
                          <a:latin typeface="+mn-lt"/>
                          <a:ea typeface="+mn-ea"/>
                          <a:cs typeface="+mn-cs"/>
                        </a:rPr>
                        <a:t> Website</a:t>
                      </a:r>
                    </a:p>
                    <a:p>
                      <a:pPr marL="0" marR="0" lvl="0" indent="0" algn="l" defTabSz="742923" rtl="0" eaLnBrk="1" fontAlgn="auto" latinLnBrk="0" hangingPunct="1">
                        <a:lnSpc>
                          <a:spcPct val="100000"/>
                        </a:lnSpc>
                        <a:spcBef>
                          <a:spcPts val="0"/>
                        </a:spcBef>
                        <a:spcAft>
                          <a:spcPts val="0"/>
                        </a:spcAft>
                        <a:buClrTx/>
                        <a:buSzTx/>
                        <a:buFontTx/>
                        <a:buNone/>
                        <a:tabLst/>
                        <a:defRPr/>
                      </a:pPr>
                      <a:endParaRPr lang="en-GB">
                        <a:hlinkClick r:id="rId2"/>
                      </a:endParaRPr>
                    </a:p>
                    <a:p>
                      <a:pPr marL="0" marR="0" lvl="0" indent="0" algn="l" defTabSz="742923" rtl="0" eaLnBrk="1" fontAlgn="auto" latinLnBrk="0" hangingPunct="1">
                        <a:lnSpc>
                          <a:spcPct val="100000"/>
                        </a:lnSpc>
                        <a:spcBef>
                          <a:spcPts val="0"/>
                        </a:spcBef>
                        <a:spcAft>
                          <a:spcPts val="0"/>
                        </a:spcAft>
                        <a:buClrTx/>
                        <a:buSzTx/>
                        <a:buFontTx/>
                        <a:buNone/>
                        <a:tabLst/>
                        <a:defRPr/>
                      </a:pPr>
                      <a:r>
                        <a:rPr lang="en-GB">
                          <a:hlinkClick r:id="rId2"/>
                        </a:rPr>
                        <a:t>https://kidshealth.org/en/parents/nutrition-center/?WT.ac=p-nav-nutrition-center#catstaying-fit</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r>
                        <a:rPr lang="en-GB" b="0"/>
                        <a:t>Spanish translation available</a:t>
                      </a:r>
                    </a:p>
                    <a:p>
                      <a:pPr fontAlgn="base"/>
                      <a:endParaRPr lang="en-US" sz="1462" kern="1200">
                        <a:solidFill>
                          <a:schemeClr val="dk1"/>
                        </a:solidFill>
                        <a:effectLst/>
                        <a:latin typeface="+mn-lt"/>
                        <a:ea typeface="+mn-ea"/>
                        <a:cs typeface="+mn-cs"/>
                      </a:endParaRPr>
                    </a:p>
                  </a:txBody>
                  <a:tcPr/>
                </a:tc>
                <a:tc>
                  <a:txBody>
                    <a:bodyPr/>
                    <a:lstStyle/>
                    <a:p>
                      <a:pPr fontAlgn="base"/>
                      <a:r>
                        <a:rPr lang="en-US" sz="1462" b="1" kern="1200" err="1">
                          <a:solidFill>
                            <a:schemeClr val="dk1"/>
                          </a:solidFill>
                          <a:effectLst/>
                          <a:latin typeface="+mn-lt"/>
                          <a:ea typeface="+mn-ea"/>
                          <a:cs typeface="+mn-cs"/>
                        </a:rPr>
                        <a:t>KidsHealth</a:t>
                      </a:r>
                      <a:r>
                        <a:rPr lang="en-US" sz="1462" b="1" kern="1200">
                          <a:solidFill>
                            <a:schemeClr val="dk1"/>
                          </a:solidFill>
                          <a:effectLst/>
                          <a:latin typeface="+mn-lt"/>
                          <a:ea typeface="+mn-ea"/>
                          <a:cs typeface="+mn-cs"/>
                        </a:rPr>
                        <a:t>/Nemours</a:t>
                      </a:r>
                      <a:r>
                        <a:rPr lang="en-US" sz="1462" kern="1200">
                          <a:solidFill>
                            <a:schemeClr val="dk1"/>
                          </a:solidFill>
                          <a:effectLst/>
                          <a:latin typeface="+mn-lt"/>
                          <a:ea typeface="+mn-ea"/>
                          <a:cs typeface="+mn-cs"/>
                        </a:rPr>
                        <a:t> is a nonprofit online children's health system with the goal of helping parents, students and teens take charge of their health and have confidence to make the best health choices. Content includes:</a:t>
                      </a:r>
                    </a:p>
                    <a:p>
                      <a:pPr marL="285750" indent="-285750" fontAlgn="base">
                        <a:buFont typeface="Arial" panose="020B0604020202020204" pitchFamily="34" charset="0"/>
                        <a:buChar char="•"/>
                      </a:pPr>
                      <a:r>
                        <a:rPr lang="en-US" sz="1462" u="sng" kern="120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Doctor-reviewed</a:t>
                      </a:r>
                      <a:r>
                        <a:rPr lang="en-US" sz="1462" u="sng" kern="1200">
                          <a:solidFill>
                            <a:schemeClr val="bg1"/>
                          </a:solidFill>
                          <a:effectLst/>
                          <a:latin typeface="+mn-lt"/>
                          <a:ea typeface="+mn-ea"/>
                          <a:cs typeface="+mn-cs"/>
                        </a:rPr>
                        <a:t> </a:t>
                      </a:r>
                      <a:r>
                        <a:rPr lang="en-US" sz="1462" kern="1200">
                          <a:solidFill>
                            <a:schemeClr val="dk1"/>
                          </a:solidFill>
                          <a:effectLst/>
                          <a:latin typeface="+mn-lt"/>
                          <a:ea typeface="+mn-ea"/>
                          <a:cs typeface="+mn-cs"/>
                        </a:rPr>
                        <a:t>advice on hundreds of physical, emotional, and behavioral topics — from before birth through the teen years.</a:t>
                      </a:r>
                    </a:p>
                    <a:p>
                      <a:pPr marL="285750" indent="-285750" fontAlgn="base">
                        <a:buFont typeface="Arial" panose="020B0604020202020204" pitchFamily="34" charset="0"/>
                        <a:buChar char="•"/>
                      </a:pPr>
                      <a:r>
                        <a:rPr lang="en-US" sz="1462" kern="1200">
                          <a:solidFill>
                            <a:schemeClr val="dk1"/>
                          </a:solidFill>
                          <a:effectLst/>
                          <a:latin typeface="+mn-lt"/>
                          <a:ea typeface="+mn-ea"/>
                          <a:cs typeface="+mn-cs"/>
                        </a:rPr>
                        <a:t>Separate sections for </a:t>
                      </a:r>
                      <a:r>
                        <a:rPr lang="en-US" sz="1462" u="sng" kern="120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parents</a:t>
                      </a:r>
                      <a:r>
                        <a:rPr lang="en-US" sz="1462" u="sng" kern="1200">
                          <a:solidFill>
                            <a:schemeClr val="bg1"/>
                          </a:solidFill>
                          <a:effectLst/>
                          <a:latin typeface="+mn-lt"/>
                          <a:ea typeface="+mn-ea"/>
                          <a:cs typeface="+mn-cs"/>
                        </a:rPr>
                        <a:t> and older and younger students</a:t>
                      </a:r>
                      <a:r>
                        <a:rPr lang="en-US" sz="1462" kern="1200">
                          <a:solidFill>
                            <a:schemeClr val="bg1"/>
                          </a:solidFill>
                          <a:effectLst/>
                          <a:latin typeface="+mn-lt"/>
                          <a:ea typeface="+mn-ea"/>
                          <a:cs typeface="+mn-cs"/>
                        </a:rPr>
                        <a:t>, </a:t>
                      </a:r>
                      <a:r>
                        <a:rPr lang="en-US" sz="1462" kern="1200">
                          <a:solidFill>
                            <a:schemeClr val="dk1"/>
                          </a:solidFill>
                          <a:effectLst/>
                          <a:latin typeface="+mn-lt"/>
                          <a:ea typeface="+mn-ea"/>
                          <a:cs typeface="+mn-cs"/>
                        </a:rPr>
                        <a:t>each created with their questions in mind.</a:t>
                      </a:r>
                    </a:p>
                    <a:p>
                      <a:pPr marL="285750" indent="-285750" fontAlgn="base">
                        <a:buFont typeface="Arial" panose="020B0604020202020204" pitchFamily="34" charset="0"/>
                        <a:buChar char="•"/>
                      </a:pPr>
                      <a:r>
                        <a:rPr lang="en-US" sz="1462" kern="1200">
                          <a:solidFill>
                            <a:schemeClr val="dk1"/>
                          </a:solidFill>
                          <a:effectLst/>
                          <a:latin typeface="+mn-lt"/>
                          <a:ea typeface="+mn-ea"/>
                          <a:cs typeface="+mn-cs"/>
                        </a:rPr>
                        <a:t>Easy-to-follow articles, slideshows, videos, and health tools designed to help families learn, grow, and be their best.</a:t>
                      </a:r>
                    </a:p>
                    <a:p>
                      <a:pPr marL="285750" indent="-285750" fontAlgn="base">
                        <a:buFont typeface="Arial" panose="020B0604020202020204" pitchFamily="34" charset="0"/>
                        <a:buChar char="•"/>
                      </a:pPr>
                      <a:r>
                        <a:rPr lang="en-US" sz="1462" u="sng" kern="120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Free lesson plans</a:t>
                      </a:r>
                      <a:r>
                        <a:rPr lang="en-US" sz="1462" kern="1200">
                          <a:solidFill>
                            <a:schemeClr val="bg1"/>
                          </a:solidFill>
                          <a:effectLst/>
                          <a:latin typeface="+mn-lt"/>
                          <a:ea typeface="+mn-ea"/>
                          <a:cs typeface="+mn-cs"/>
                        </a:rPr>
                        <a:t> </a:t>
                      </a:r>
                      <a:r>
                        <a:rPr lang="en-US" sz="1462" kern="1200">
                          <a:solidFill>
                            <a:schemeClr val="dk1"/>
                          </a:solidFill>
                          <a:effectLst/>
                          <a:latin typeface="+mn-lt"/>
                          <a:ea typeface="+mn-ea"/>
                          <a:cs typeface="+mn-cs"/>
                        </a:rPr>
                        <a:t>and programs for teachers and early childhood educators</a:t>
                      </a:r>
                    </a:p>
                    <a:p>
                      <a:pPr marL="0" marR="0" lvl="0" indent="0" algn="l" defTabSz="742923" rtl="0" eaLnBrk="1" fontAlgn="auto" latinLnBrk="0" hangingPunct="1">
                        <a:lnSpc>
                          <a:spcPct val="100000"/>
                        </a:lnSpc>
                        <a:spcBef>
                          <a:spcPts val="0"/>
                        </a:spcBef>
                        <a:spcAft>
                          <a:spcPts val="0"/>
                        </a:spcAft>
                        <a:buClrTx/>
                        <a:buSzTx/>
                        <a:buFontTx/>
                        <a:buNone/>
                        <a:tabLst/>
                        <a:defRPr/>
                      </a:pPr>
                      <a:endParaRPr lang="en-GB" b="0"/>
                    </a:p>
                  </a:txBody>
                  <a:tcPr/>
                </a:tc>
                <a:extLst>
                  <a:ext uri="{0D108BD9-81ED-4DB2-BD59-A6C34878D82A}">
                    <a16:rowId xmlns:a16="http://schemas.microsoft.com/office/drawing/2014/main" val="2381754970"/>
                  </a:ext>
                </a:extLst>
              </a:tr>
            </a:tbl>
          </a:graphicData>
        </a:graphic>
      </p:graphicFrame>
      <p:sp>
        <p:nvSpPr>
          <p:cNvPr id="3" name="Title 2">
            <a:extLst>
              <a:ext uri="{FF2B5EF4-FFF2-40B4-BE49-F238E27FC236}">
                <a16:creationId xmlns:a16="http://schemas.microsoft.com/office/drawing/2014/main" id="{0B3B0E77-79A8-4659-930A-FDAE3EA40F8A}"/>
              </a:ext>
            </a:extLst>
          </p:cNvPr>
          <p:cNvSpPr>
            <a:spLocks noGrp="1"/>
          </p:cNvSpPr>
          <p:nvPr>
            <p:ph type="title"/>
          </p:nvPr>
        </p:nvSpPr>
        <p:spPr/>
        <p:txBody>
          <a:bodyPr/>
          <a:lstStyle/>
          <a:p>
            <a:r>
              <a:rPr lang="en-US"/>
              <a:t>Additional Resources for Staff, Students and Parents </a:t>
            </a:r>
            <a:br>
              <a:rPr lang="en-US"/>
            </a:br>
            <a:r>
              <a:rPr lang="en-US"/>
              <a:t>Suitable for all regions</a:t>
            </a:r>
            <a:endParaRPr lang="en-GB"/>
          </a:p>
        </p:txBody>
      </p:sp>
    </p:spTree>
    <p:extLst>
      <p:ext uri="{BB962C8B-B14F-4D97-AF65-F5344CB8AC3E}">
        <p14:creationId xmlns:p14="http://schemas.microsoft.com/office/powerpoint/2010/main" val="31216920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6334425-3141-412B-A677-68B1F1B72D0D}"/>
              </a:ext>
            </a:extLst>
          </p:cNvPr>
          <p:cNvPicPr>
            <a:picLocks noGrp="1" noChangeAspect="1"/>
          </p:cNvPicPr>
          <p:nvPr>
            <p:ph sz="quarter" idx="18"/>
          </p:nvPr>
        </p:nvPicPr>
        <p:blipFill>
          <a:blip r:embed="rId2"/>
          <a:stretch>
            <a:fillRect/>
          </a:stretch>
        </p:blipFill>
        <p:spPr>
          <a:xfrm>
            <a:off x="4862132" y="1061999"/>
            <a:ext cx="4744112" cy="4830757"/>
          </a:xfrm>
        </p:spPr>
      </p:pic>
      <p:sp>
        <p:nvSpPr>
          <p:cNvPr id="3" name="Title 2">
            <a:extLst>
              <a:ext uri="{FF2B5EF4-FFF2-40B4-BE49-F238E27FC236}">
                <a16:creationId xmlns:a16="http://schemas.microsoft.com/office/drawing/2014/main" id="{296F9A03-789C-4AB6-8C09-B16CB980688B}"/>
              </a:ext>
            </a:extLst>
          </p:cNvPr>
          <p:cNvSpPr>
            <a:spLocks noGrp="1"/>
          </p:cNvSpPr>
          <p:nvPr>
            <p:ph type="title"/>
          </p:nvPr>
        </p:nvSpPr>
        <p:spPr/>
        <p:txBody>
          <a:bodyPr/>
          <a:lstStyle/>
          <a:p>
            <a:r>
              <a:rPr lang="en-US"/>
              <a:t>Additional Resources for Staff, Senior Students and Parents </a:t>
            </a:r>
            <a:br>
              <a:rPr lang="en-US"/>
            </a:br>
            <a:r>
              <a:rPr lang="en-US"/>
              <a:t>Suitable for all regions</a:t>
            </a:r>
            <a:endParaRPr lang="en-GB"/>
          </a:p>
        </p:txBody>
      </p:sp>
      <p:graphicFrame>
        <p:nvGraphicFramePr>
          <p:cNvPr id="4" name="Table 3">
            <a:extLst>
              <a:ext uri="{FF2B5EF4-FFF2-40B4-BE49-F238E27FC236}">
                <a16:creationId xmlns:a16="http://schemas.microsoft.com/office/drawing/2014/main" id="{DE417D77-79D5-4A34-9BFD-C703D667FCE8}"/>
              </a:ext>
            </a:extLst>
          </p:cNvPr>
          <p:cNvGraphicFramePr>
            <a:graphicFrameLocks noGrp="1"/>
          </p:cNvGraphicFramePr>
          <p:nvPr>
            <p:extLst>
              <p:ext uri="{D42A27DB-BD31-4B8C-83A1-F6EECF244321}">
                <p14:modId xmlns:p14="http://schemas.microsoft.com/office/powerpoint/2010/main" val="1752944397"/>
              </p:ext>
            </p:extLst>
          </p:nvPr>
        </p:nvGraphicFramePr>
        <p:xfrm>
          <a:off x="409500" y="1061999"/>
          <a:ext cx="4355006" cy="4751388"/>
        </p:xfrm>
        <a:graphic>
          <a:graphicData uri="http://schemas.openxmlformats.org/drawingml/2006/table">
            <a:tbl>
              <a:tblPr firstRow="1" bandRow="1">
                <a:tableStyleId>{00A15C55-8517-42AA-B614-E9B94910E393}</a:tableStyleId>
              </a:tblPr>
              <a:tblGrid>
                <a:gridCol w="4355006">
                  <a:extLst>
                    <a:ext uri="{9D8B030D-6E8A-4147-A177-3AD203B41FA5}">
                      <a16:colId xmlns:a16="http://schemas.microsoft.com/office/drawing/2014/main" val="813336829"/>
                    </a:ext>
                  </a:extLst>
                </a:gridCol>
              </a:tblGrid>
              <a:tr h="490638">
                <a:tc>
                  <a:txBody>
                    <a:bodyPr/>
                    <a:lstStyle/>
                    <a:p>
                      <a:r>
                        <a:rPr lang="en-US"/>
                        <a:t>Resource title, link and description</a:t>
                      </a:r>
                      <a:endParaRPr lang="en-GB"/>
                    </a:p>
                  </a:txBody>
                  <a:tcPr/>
                </a:tc>
                <a:extLst>
                  <a:ext uri="{0D108BD9-81ED-4DB2-BD59-A6C34878D82A}">
                    <a16:rowId xmlns:a16="http://schemas.microsoft.com/office/drawing/2014/main" val="2666049373"/>
                  </a:ext>
                </a:extLst>
              </a:tr>
              <a:tr h="4260750">
                <a:tc>
                  <a:txBody>
                    <a:bodyPr/>
                    <a:lstStyle/>
                    <a:p>
                      <a:r>
                        <a:rPr lang="en-US"/>
                        <a:t>The Detox Kitchen </a:t>
                      </a:r>
                    </a:p>
                    <a:p>
                      <a:r>
                        <a:rPr lang="en-GB">
                          <a:hlinkClick r:id="rId3"/>
                        </a:rPr>
                        <a:t>https://detoxkitchen.co.uk</a:t>
                      </a:r>
                      <a:endParaRPr lang="en-GB"/>
                    </a:p>
                    <a:p>
                      <a:pPr marL="0" marR="0" lvl="0" indent="0" algn="l" defTabSz="742923" rtl="0" eaLnBrk="1" fontAlgn="auto" latinLnBrk="0" hangingPunct="1">
                        <a:lnSpc>
                          <a:spcPct val="100000"/>
                        </a:lnSpc>
                        <a:spcBef>
                          <a:spcPts val="0"/>
                        </a:spcBef>
                        <a:spcAft>
                          <a:spcPts val="0"/>
                        </a:spcAft>
                        <a:buClrTx/>
                        <a:buSzTx/>
                        <a:buFontTx/>
                        <a:buNone/>
                        <a:tabLst/>
                        <a:defRPr/>
                      </a:pPr>
                      <a:r>
                        <a:rPr lang="en-US" b="0"/>
                        <a:t>Initially a meal planning service but contains many interesting blogs and articles on healthy eating and the benefits of different foods for different purposes – e.g. </a:t>
                      </a:r>
                    </a:p>
                    <a:p>
                      <a:endParaRPr lang="en-US"/>
                    </a:p>
                  </a:txBody>
                  <a:tcPr/>
                </a:tc>
                <a:extLst>
                  <a:ext uri="{0D108BD9-81ED-4DB2-BD59-A6C34878D82A}">
                    <a16:rowId xmlns:a16="http://schemas.microsoft.com/office/drawing/2014/main" val="3408526440"/>
                  </a:ext>
                </a:extLst>
              </a:tr>
            </a:tbl>
          </a:graphicData>
        </a:graphic>
      </p:graphicFrame>
      <p:cxnSp>
        <p:nvCxnSpPr>
          <p:cNvPr id="10" name="Connector: Elbow 9">
            <a:extLst>
              <a:ext uri="{FF2B5EF4-FFF2-40B4-BE49-F238E27FC236}">
                <a16:creationId xmlns:a16="http://schemas.microsoft.com/office/drawing/2014/main" id="{98DA9FDB-C70E-44AC-8A35-00199039F021}"/>
              </a:ext>
            </a:extLst>
          </p:cNvPr>
          <p:cNvCxnSpPr>
            <a:cxnSpLocks/>
          </p:cNvCxnSpPr>
          <p:nvPr/>
        </p:nvCxnSpPr>
        <p:spPr bwMode="auto">
          <a:xfrm>
            <a:off x="2059806" y="3080084"/>
            <a:ext cx="2893194" cy="1366788"/>
          </a:xfrm>
          <a:prstGeom prst="bentConnector3">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82527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29A67C-3515-4C1D-B9F1-826CA0365788}"/>
              </a:ext>
            </a:extLst>
          </p:cNvPr>
          <p:cNvPicPr>
            <a:picLocks noGrp="1" noChangeAspect="1"/>
          </p:cNvPicPr>
          <p:nvPr>
            <p:ph sz="quarter" idx="18"/>
          </p:nvPr>
        </p:nvPicPr>
        <p:blipFill rotWithShape="1">
          <a:blip r:embed="rId2"/>
          <a:srcRect r="1233" b="1092"/>
          <a:stretch/>
        </p:blipFill>
        <p:spPr>
          <a:xfrm>
            <a:off x="1542479" y="1044575"/>
            <a:ext cx="6736997" cy="4699520"/>
          </a:xfrm>
        </p:spPr>
      </p:pic>
      <p:sp>
        <p:nvSpPr>
          <p:cNvPr id="3" name="Title 2">
            <a:extLst>
              <a:ext uri="{FF2B5EF4-FFF2-40B4-BE49-F238E27FC236}">
                <a16:creationId xmlns:a16="http://schemas.microsoft.com/office/drawing/2014/main" id="{61F8BD31-1857-4E8C-BBEC-FFC4C8F68461}"/>
              </a:ext>
            </a:extLst>
          </p:cNvPr>
          <p:cNvSpPr>
            <a:spLocks noGrp="1"/>
          </p:cNvSpPr>
          <p:nvPr>
            <p:ph type="title"/>
          </p:nvPr>
        </p:nvSpPr>
        <p:spPr/>
        <p:txBody>
          <a:bodyPr/>
          <a:lstStyle/>
          <a:p>
            <a:r>
              <a:rPr lang="en-US"/>
              <a:t>A Balanced Diet</a:t>
            </a:r>
            <a:endParaRPr lang="en-GB"/>
          </a:p>
        </p:txBody>
      </p:sp>
    </p:spTree>
    <p:extLst>
      <p:ext uri="{BB962C8B-B14F-4D97-AF65-F5344CB8AC3E}">
        <p14:creationId xmlns:p14="http://schemas.microsoft.com/office/powerpoint/2010/main" val="5092654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89842-BC68-4C26-8CF7-347E4DC4D14B}"/>
              </a:ext>
            </a:extLst>
          </p:cNvPr>
          <p:cNvSpPr>
            <a:spLocks noGrp="1"/>
          </p:cNvSpPr>
          <p:nvPr>
            <p:ph type="title"/>
          </p:nvPr>
        </p:nvSpPr>
        <p:spPr/>
        <p:txBody>
          <a:bodyPr/>
          <a:lstStyle/>
          <a:p>
            <a:r>
              <a:rPr lang="en-US"/>
              <a:t>Proportions of each food required for a typical balanced diet</a:t>
            </a:r>
            <a:endParaRPr lang="en-GB"/>
          </a:p>
        </p:txBody>
      </p:sp>
      <p:pic>
        <p:nvPicPr>
          <p:cNvPr id="6" name="Picture 6" descr="A plate of food&#10;&#10;Description generated with very high confidence">
            <a:extLst>
              <a:ext uri="{FF2B5EF4-FFF2-40B4-BE49-F238E27FC236}">
                <a16:creationId xmlns:a16="http://schemas.microsoft.com/office/drawing/2014/main" id="{838236D1-1C89-43A2-9FFC-04BD64454CD2}"/>
              </a:ext>
            </a:extLst>
          </p:cNvPr>
          <p:cNvPicPr>
            <a:picLocks noChangeAspect="1"/>
          </p:cNvPicPr>
          <p:nvPr/>
        </p:nvPicPr>
        <p:blipFill rotWithShape="1">
          <a:blip r:embed="rId2"/>
          <a:srcRect l="1186" t="828" r="2174" b="8413"/>
          <a:stretch/>
        </p:blipFill>
        <p:spPr>
          <a:xfrm>
            <a:off x="2095218" y="1038298"/>
            <a:ext cx="5746176" cy="4559817"/>
          </a:xfrm>
          <a:prstGeom prst="rect">
            <a:avLst/>
          </a:prstGeom>
        </p:spPr>
      </p:pic>
      <p:sp>
        <p:nvSpPr>
          <p:cNvPr id="10" name="TextBox 9">
            <a:extLst>
              <a:ext uri="{FF2B5EF4-FFF2-40B4-BE49-F238E27FC236}">
                <a16:creationId xmlns:a16="http://schemas.microsoft.com/office/drawing/2014/main" id="{512F02A3-899E-467C-A822-592584D87332}"/>
              </a:ext>
            </a:extLst>
          </p:cNvPr>
          <p:cNvSpPr txBox="1"/>
          <p:nvPr/>
        </p:nvSpPr>
        <p:spPr>
          <a:xfrm>
            <a:off x="6554804" y="1111362"/>
            <a:ext cx="2465964" cy="56630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ct val="20000"/>
              </a:spcBef>
              <a:spcAft>
                <a:spcPct val="0"/>
              </a:spcAft>
              <a:buClr>
                <a:schemeClr val="folHlink"/>
              </a:buClr>
            </a:pPr>
            <a:r>
              <a:rPr lang="en-GB" sz="1400" kern="0">
                <a:solidFill>
                  <a:schemeClr val="bg2"/>
                </a:solidFill>
              </a:rPr>
              <a:t>CARBOHYDRATES (33%)</a:t>
            </a:r>
          </a:p>
          <a:p>
            <a:pPr defTabSz="914400">
              <a:spcBef>
                <a:spcPct val="20000"/>
              </a:spcBef>
              <a:spcAft>
                <a:spcPct val="0"/>
              </a:spcAft>
              <a:buClr>
                <a:schemeClr val="folHlink"/>
              </a:buClr>
            </a:pPr>
            <a:endParaRPr lang="en-GB" sz="1400" kern="0">
              <a:solidFill>
                <a:schemeClr val="bg2"/>
              </a:solidFill>
              <a:cs typeface="Arial"/>
            </a:endParaRPr>
          </a:p>
        </p:txBody>
      </p:sp>
      <p:sp>
        <p:nvSpPr>
          <p:cNvPr id="13" name="TextBox 12">
            <a:extLst>
              <a:ext uri="{FF2B5EF4-FFF2-40B4-BE49-F238E27FC236}">
                <a16:creationId xmlns:a16="http://schemas.microsoft.com/office/drawing/2014/main" id="{6706CD70-2C67-4A56-AA0D-2C03860347F4}"/>
              </a:ext>
            </a:extLst>
          </p:cNvPr>
          <p:cNvSpPr txBox="1"/>
          <p:nvPr/>
        </p:nvSpPr>
        <p:spPr>
          <a:xfrm>
            <a:off x="3914872" y="5207637"/>
            <a:ext cx="2082644" cy="56630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ct val="20000"/>
              </a:spcBef>
              <a:spcAft>
                <a:spcPct val="0"/>
              </a:spcAft>
              <a:buClr>
                <a:schemeClr val="folHlink"/>
              </a:buClr>
            </a:pPr>
            <a:r>
              <a:rPr lang="en-GB" sz="1400" kern="0">
                <a:solidFill>
                  <a:schemeClr val="bg2"/>
                </a:solidFill>
              </a:rPr>
              <a:t>FATS &amp; SUGARS (7%)</a:t>
            </a:r>
          </a:p>
          <a:p>
            <a:pPr defTabSz="914400">
              <a:spcBef>
                <a:spcPct val="20000"/>
              </a:spcBef>
              <a:spcAft>
                <a:spcPct val="0"/>
              </a:spcAft>
              <a:buClr>
                <a:schemeClr val="folHlink"/>
              </a:buClr>
            </a:pPr>
            <a:endParaRPr lang="en-GB" sz="1400" kern="0">
              <a:solidFill>
                <a:schemeClr val="bg2"/>
              </a:solidFill>
              <a:cs typeface="Arial"/>
            </a:endParaRPr>
          </a:p>
        </p:txBody>
      </p:sp>
      <p:sp>
        <p:nvSpPr>
          <p:cNvPr id="14" name="TextBox 13">
            <a:extLst>
              <a:ext uri="{FF2B5EF4-FFF2-40B4-BE49-F238E27FC236}">
                <a16:creationId xmlns:a16="http://schemas.microsoft.com/office/drawing/2014/main" id="{45D7ABD1-D784-49D8-BE05-91B3F89DE37A}"/>
              </a:ext>
            </a:extLst>
          </p:cNvPr>
          <p:cNvSpPr txBox="1"/>
          <p:nvPr/>
        </p:nvSpPr>
        <p:spPr>
          <a:xfrm>
            <a:off x="6460602" y="5031657"/>
            <a:ext cx="2563859" cy="52322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ct val="20000"/>
              </a:spcBef>
              <a:spcAft>
                <a:spcPct val="0"/>
              </a:spcAft>
              <a:buClr>
                <a:schemeClr val="folHlink"/>
              </a:buClr>
            </a:pPr>
            <a:r>
              <a:rPr lang="en-GB" sz="1400" kern="0">
                <a:solidFill>
                  <a:schemeClr val="bg2"/>
                </a:solidFill>
              </a:rPr>
              <a:t>MILK &amp; DAIRY PRODUCE (15%)</a:t>
            </a:r>
            <a:endParaRPr lang="en-GB" sz="1600">
              <a:solidFill>
                <a:schemeClr val="bg2"/>
              </a:solidFill>
              <a:cs typeface="Arial"/>
            </a:endParaRPr>
          </a:p>
        </p:txBody>
      </p:sp>
      <p:sp>
        <p:nvSpPr>
          <p:cNvPr id="15" name="TextBox 14">
            <a:extLst>
              <a:ext uri="{FF2B5EF4-FFF2-40B4-BE49-F238E27FC236}">
                <a16:creationId xmlns:a16="http://schemas.microsoft.com/office/drawing/2014/main" id="{9E73EC88-FD87-4535-8699-8A36F43DFBFE}"/>
              </a:ext>
            </a:extLst>
          </p:cNvPr>
          <p:cNvSpPr txBox="1"/>
          <p:nvPr/>
        </p:nvSpPr>
        <p:spPr>
          <a:xfrm>
            <a:off x="1122835" y="1228954"/>
            <a:ext cx="2141328" cy="52322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ct val="20000"/>
              </a:spcBef>
              <a:spcAft>
                <a:spcPct val="0"/>
              </a:spcAft>
              <a:buClr>
                <a:schemeClr val="folHlink"/>
              </a:buClr>
            </a:pPr>
            <a:r>
              <a:rPr lang="en-GB" sz="1400" kern="0">
                <a:solidFill>
                  <a:schemeClr val="bg2"/>
                </a:solidFill>
                <a:cs typeface="Arial"/>
              </a:rPr>
              <a:t>FRUIT &amp; VEGETABLES</a:t>
            </a:r>
            <a:r>
              <a:rPr lang="en-GB" sz="1400" kern="0">
                <a:solidFill>
                  <a:schemeClr val="bg2"/>
                </a:solidFill>
              </a:rPr>
              <a:t> (33%)</a:t>
            </a:r>
            <a:endParaRPr lang="en-GB" sz="1600">
              <a:solidFill>
                <a:schemeClr val="bg2"/>
              </a:solidFill>
              <a:cs typeface="Arial"/>
            </a:endParaRPr>
          </a:p>
        </p:txBody>
      </p:sp>
      <p:sp>
        <p:nvSpPr>
          <p:cNvPr id="16" name="TextBox 15">
            <a:extLst>
              <a:ext uri="{FF2B5EF4-FFF2-40B4-BE49-F238E27FC236}">
                <a16:creationId xmlns:a16="http://schemas.microsoft.com/office/drawing/2014/main" id="{66DAD6B5-39E5-47F2-B675-5B2F2A6D7A57}"/>
              </a:ext>
            </a:extLst>
          </p:cNvPr>
          <p:cNvSpPr txBox="1"/>
          <p:nvPr/>
        </p:nvSpPr>
        <p:spPr>
          <a:xfrm>
            <a:off x="1815507" y="5031806"/>
            <a:ext cx="1577954" cy="56630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ct val="20000"/>
              </a:spcBef>
              <a:spcAft>
                <a:spcPct val="0"/>
              </a:spcAft>
              <a:buClr>
                <a:schemeClr val="folHlink"/>
              </a:buClr>
            </a:pPr>
            <a:r>
              <a:rPr lang="en-GB" sz="1400" kern="0">
                <a:solidFill>
                  <a:schemeClr val="bg2"/>
                </a:solidFill>
              </a:rPr>
              <a:t>PROTEIN (12%)</a:t>
            </a:r>
          </a:p>
          <a:p>
            <a:pPr defTabSz="914400">
              <a:spcBef>
                <a:spcPct val="20000"/>
              </a:spcBef>
              <a:spcAft>
                <a:spcPct val="0"/>
              </a:spcAft>
              <a:buClr>
                <a:schemeClr val="folHlink"/>
              </a:buClr>
            </a:pPr>
            <a:endParaRPr lang="en-GB" sz="1400" kern="0">
              <a:solidFill>
                <a:schemeClr val="bg2"/>
              </a:solidFill>
              <a:cs typeface="Arial"/>
            </a:endParaRPr>
          </a:p>
        </p:txBody>
      </p:sp>
    </p:spTree>
    <p:extLst>
      <p:ext uri="{BB962C8B-B14F-4D97-AF65-F5344CB8AC3E}">
        <p14:creationId xmlns:p14="http://schemas.microsoft.com/office/powerpoint/2010/main" val="7190646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9ABF3-FF43-4286-BA75-C89D715302AD}"/>
              </a:ext>
            </a:extLst>
          </p:cNvPr>
          <p:cNvSpPr>
            <a:spLocks noGrp="1"/>
          </p:cNvSpPr>
          <p:nvPr>
            <p:ph sz="quarter" idx="18"/>
          </p:nvPr>
        </p:nvSpPr>
        <p:spPr/>
        <p:txBody>
          <a:bodyPr/>
          <a:lstStyle/>
          <a:p>
            <a:pPr marL="361315"/>
            <a:r>
              <a:rPr lang="en-US">
                <a:cs typeface="Tahoma"/>
              </a:rPr>
              <a:t>Worldwide obesity has nearly </a:t>
            </a:r>
            <a:r>
              <a:rPr lang="en-US">
                <a:solidFill>
                  <a:schemeClr val="accent4"/>
                </a:solidFill>
                <a:latin typeface="Arial"/>
                <a:cs typeface="Tahoma"/>
              </a:rPr>
              <a:t>tripled </a:t>
            </a:r>
            <a:r>
              <a:rPr lang="en-US">
                <a:cs typeface="Tahoma"/>
              </a:rPr>
              <a:t>since 1975.</a:t>
            </a:r>
          </a:p>
          <a:p>
            <a:pPr marL="361315"/>
            <a:r>
              <a:rPr lang="en-US">
                <a:cs typeface="Tahoma"/>
              </a:rPr>
              <a:t>In 2016, more than </a:t>
            </a:r>
            <a:r>
              <a:rPr lang="en-US">
                <a:solidFill>
                  <a:schemeClr val="accent4"/>
                </a:solidFill>
                <a:latin typeface="Arial"/>
                <a:cs typeface="Tahoma"/>
              </a:rPr>
              <a:t>1.9 billion</a:t>
            </a:r>
            <a:r>
              <a:rPr lang="en-US">
                <a:cs typeface="Tahoma"/>
              </a:rPr>
              <a:t> adults, 18 years and older, were overweight. Of these over </a:t>
            </a:r>
            <a:r>
              <a:rPr lang="en-US">
                <a:solidFill>
                  <a:schemeClr val="accent4"/>
                </a:solidFill>
                <a:latin typeface="Arial"/>
                <a:cs typeface="Tahoma"/>
              </a:rPr>
              <a:t>650 million</a:t>
            </a:r>
            <a:r>
              <a:rPr lang="en-US">
                <a:cs typeface="Tahoma"/>
              </a:rPr>
              <a:t> were obese.</a:t>
            </a:r>
            <a:endParaRPr lang="en-US">
              <a:solidFill>
                <a:srgbClr val="37383A"/>
              </a:solidFill>
              <a:latin typeface="Arial"/>
            </a:endParaRPr>
          </a:p>
          <a:p>
            <a:pPr marL="361315"/>
            <a:r>
              <a:rPr lang="en-US">
                <a:solidFill>
                  <a:schemeClr val="accent4"/>
                </a:solidFill>
                <a:latin typeface="Arial"/>
                <a:cs typeface="Tahoma"/>
              </a:rPr>
              <a:t>39%</a:t>
            </a:r>
            <a:r>
              <a:rPr lang="en-US">
                <a:cs typeface="Tahoma"/>
              </a:rPr>
              <a:t> of adults aged 18 years and over were overweight in 2016, and </a:t>
            </a:r>
            <a:r>
              <a:rPr lang="en-US">
                <a:solidFill>
                  <a:schemeClr val="accent4"/>
                </a:solidFill>
                <a:latin typeface="Arial"/>
                <a:cs typeface="Tahoma"/>
              </a:rPr>
              <a:t>13%</a:t>
            </a:r>
            <a:r>
              <a:rPr lang="en-US">
                <a:cs typeface="Tahoma"/>
              </a:rPr>
              <a:t> were obese.</a:t>
            </a:r>
            <a:endParaRPr lang="en-US">
              <a:solidFill>
                <a:srgbClr val="37383A"/>
              </a:solidFill>
              <a:latin typeface="Arial"/>
            </a:endParaRPr>
          </a:p>
          <a:p>
            <a:pPr marL="361315"/>
            <a:r>
              <a:rPr lang="en-US">
                <a:solidFill>
                  <a:schemeClr val="accent4"/>
                </a:solidFill>
                <a:latin typeface="Arial"/>
                <a:cs typeface="Tahoma"/>
              </a:rPr>
              <a:t>41 million</a:t>
            </a:r>
            <a:r>
              <a:rPr lang="en-US">
                <a:cs typeface="Tahoma"/>
              </a:rPr>
              <a:t> children under the age of 5, and over </a:t>
            </a:r>
            <a:r>
              <a:rPr lang="en-US">
                <a:solidFill>
                  <a:schemeClr val="accent4"/>
                </a:solidFill>
                <a:cs typeface="Tahoma"/>
              </a:rPr>
              <a:t>340 million</a:t>
            </a:r>
            <a:r>
              <a:rPr lang="en-US">
                <a:cs typeface="Tahoma"/>
              </a:rPr>
              <a:t> children and adolescents aged 5-19 were overweight or obese in 2016.</a:t>
            </a:r>
            <a:endParaRPr lang="en-US"/>
          </a:p>
          <a:p>
            <a:pPr marL="361315"/>
            <a:r>
              <a:rPr lang="en-US" b="1">
                <a:ea typeface="+mn-lt"/>
                <a:cs typeface="+mn-lt"/>
              </a:rPr>
              <a:t>Overweight and obesity are linked to more deaths worldwide than being underweight and malnourished. </a:t>
            </a:r>
            <a:endParaRPr lang="en-US">
              <a:ea typeface="+mn-lt"/>
              <a:cs typeface="+mn-lt"/>
            </a:endParaRPr>
          </a:p>
          <a:p>
            <a:pPr marL="361315"/>
            <a:r>
              <a:rPr lang="en-US" b="1">
                <a:cs typeface="Tahoma"/>
              </a:rPr>
              <a:t>Obesity is preventable.</a:t>
            </a:r>
          </a:p>
          <a:p>
            <a:pPr marL="361315"/>
            <a:endParaRPr lang="en-GB"/>
          </a:p>
        </p:txBody>
      </p:sp>
      <p:sp>
        <p:nvSpPr>
          <p:cNvPr id="3" name="Title 2">
            <a:extLst>
              <a:ext uri="{FF2B5EF4-FFF2-40B4-BE49-F238E27FC236}">
                <a16:creationId xmlns:a16="http://schemas.microsoft.com/office/drawing/2014/main" id="{58D70F72-2023-42C1-B53E-F2CDBB4AD50A}"/>
              </a:ext>
            </a:extLst>
          </p:cNvPr>
          <p:cNvSpPr>
            <a:spLocks noGrp="1"/>
          </p:cNvSpPr>
          <p:nvPr>
            <p:ph type="title"/>
          </p:nvPr>
        </p:nvSpPr>
        <p:spPr/>
        <p:txBody>
          <a:bodyPr/>
          <a:lstStyle/>
          <a:p>
            <a:r>
              <a:rPr lang="en-US"/>
              <a:t>World Health </a:t>
            </a:r>
            <a:r>
              <a:rPr lang="en-US" err="1"/>
              <a:t>Organisation</a:t>
            </a:r>
            <a:r>
              <a:rPr lang="en-US"/>
              <a:t> </a:t>
            </a:r>
            <a:br>
              <a:rPr lang="en-US"/>
            </a:br>
            <a:r>
              <a:rPr lang="en-US"/>
              <a:t>Key Facts about Obesity Part 1</a:t>
            </a:r>
            <a:endParaRPr lang="en-GB"/>
          </a:p>
        </p:txBody>
      </p:sp>
    </p:spTree>
    <p:extLst>
      <p:ext uri="{BB962C8B-B14F-4D97-AF65-F5344CB8AC3E}">
        <p14:creationId xmlns:p14="http://schemas.microsoft.com/office/powerpoint/2010/main" val="39085557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heme/theme1.xml><?xml version="1.0" encoding="utf-8"?>
<a:theme xmlns:a="http://schemas.openxmlformats.org/drawingml/2006/main" name="COGNITA SLEEP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GNITA TALK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GNITA SOCIAL SCREEN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GNITA HEALTHY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GNITA BRAIN TEMLATE A4">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eneric">
  <a:themeElements>
    <a:clrScheme name="Cognita Be Well">
      <a:dk1>
        <a:srgbClr val="000000"/>
      </a:dk1>
      <a:lt1>
        <a:srgbClr val="FFFFFF"/>
      </a:lt1>
      <a:dk2>
        <a:srgbClr val="37383A"/>
      </a:dk2>
      <a:lt2>
        <a:srgbClr val="FFFFFF"/>
      </a:lt2>
      <a:accent1>
        <a:srgbClr val="006EB6"/>
      </a:accent1>
      <a:accent2>
        <a:srgbClr val="6679BA"/>
      </a:accent2>
      <a:accent3>
        <a:srgbClr val="8C827E"/>
      </a:accent3>
      <a:accent4>
        <a:srgbClr val="00A97A"/>
      </a:accent4>
      <a:accent5>
        <a:srgbClr val="7CCBE2"/>
      </a:accent5>
      <a:accent6>
        <a:srgbClr val="6679BA"/>
      </a:accent6>
      <a:hlink>
        <a:srgbClr val="E6244F"/>
      </a:hlink>
      <a:folHlink>
        <a:srgbClr val="37383A"/>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29438fd-04ee-4507-99e3-5b1565379ef4" xsi:nil="true"/>
    <lcf76f155ced4ddcb4097134ff3c332f xmlns="17820a19-b809-4a32-b7d9-f3f90c8767d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6D717EFA2148408BBEA421E831B711" ma:contentTypeVersion="16" ma:contentTypeDescription="Create a new document." ma:contentTypeScope="" ma:versionID="783d64e758d296ea0c70fa5c5104fed1">
  <xsd:schema xmlns:xsd="http://www.w3.org/2001/XMLSchema" xmlns:xs="http://www.w3.org/2001/XMLSchema" xmlns:p="http://schemas.microsoft.com/office/2006/metadata/properties" xmlns:ns2="17820a19-b809-4a32-b7d9-f3f90c8767d9" xmlns:ns3="729438fd-04ee-4507-99e3-5b1565379ef4" targetNamespace="http://schemas.microsoft.com/office/2006/metadata/properties" ma:root="true" ma:fieldsID="4001c98bc18475b6e0c4d032e8d691b6" ns2:_="" ns3:_="">
    <xsd:import namespace="17820a19-b809-4a32-b7d9-f3f90c8767d9"/>
    <xsd:import namespace="729438fd-04ee-4507-99e3-5b1565379e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20a19-b809-4a32-b7d9-f3f90c876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03480c-d5b7-431a-9a59-125e384db26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9438fd-04ee-4507-99e3-5b1565379e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918ef4-9272-435c-abde-b83d6d4b7e5d}" ma:internalName="TaxCatchAll" ma:showField="CatchAllData" ma:web="729438fd-04ee-4507-99e3-5b1565379e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4DDF56-718F-4702-92FE-84DABE365962}">
  <ds:schemaRefs>
    <ds:schemaRef ds:uri="9e89a77c-2b20-4d2d-bf69-2f3f7b6d6e93"/>
    <ds:schemaRef ds:uri="a354ce32-be99-4c44-8f20-8c9212b116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59F3A4-04EF-49D2-9DBD-3491C1973AEA}"/>
</file>

<file path=customXml/itemProps3.xml><?xml version="1.0" encoding="utf-8"?>
<ds:datastoreItem xmlns:ds="http://schemas.openxmlformats.org/officeDocument/2006/customXml" ds:itemID="{5EBFBE08-6878-469F-A992-F779EFA218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A4 Paper (210x297 mm)</PresentationFormat>
  <Slides>62</Slides>
  <Notes>3</Notes>
  <HiddenSlides>0</HiddenSlides>
  <ScaleCrop>false</ScaleCrop>
  <HeadingPairs>
    <vt:vector size="4" baseType="variant">
      <vt:variant>
        <vt:lpstr>Theme</vt:lpstr>
      </vt:variant>
      <vt:variant>
        <vt:i4>6</vt:i4>
      </vt:variant>
      <vt:variant>
        <vt:lpstr>Slide Titles</vt:lpstr>
      </vt:variant>
      <vt:variant>
        <vt:i4>62</vt:i4>
      </vt:variant>
    </vt:vector>
  </HeadingPairs>
  <TitlesOfParts>
    <vt:vector size="68" baseType="lpstr">
      <vt:lpstr>COGNITA SLEEP TEMLATE A4</vt:lpstr>
      <vt:lpstr>COGNITA TALK TEMLATE A4</vt:lpstr>
      <vt:lpstr>COGNITA SOCIAL SCREEN TEMLATE A4</vt:lpstr>
      <vt:lpstr>COGNITA HEALTHY TEMLATE A4</vt:lpstr>
      <vt:lpstr>1_COGNITA BRAIN TEMLATE A4</vt:lpstr>
      <vt:lpstr>Generic</vt:lpstr>
      <vt:lpstr>PowerPoint Presentation</vt:lpstr>
      <vt:lpstr>PowerPoint Presentation</vt:lpstr>
      <vt:lpstr>Contents</vt:lpstr>
      <vt:lpstr>Summary of Key Evidence  Nutrition </vt:lpstr>
      <vt:lpstr>Summary of Key Evidence - Nutrition </vt:lpstr>
      <vt:lpstr>Key Components of a Balanced Diet</vt:lpstr>
      <vt:lpstr>A Balanced Diet</vt:lpstr>
      <vt:lpstr>Proportions of each food required for a typical balanced diet</vt:lpstr>
      <vt:lpstr>World Health Organisation  Key Facts about Obesity Part 1</vt:lpstr>
      <vt:lpstr>World Health Organisation  Key Facts about Obesity Part 2</vt:lpstr>
      <vt:lpstr>World Health Organisation  Nutritional Recommendations Part 1:</vt:lpstr>
      <vt:lpstr>World Health Organisation Nutritional Recommendations Part 2:</vt:lpstr>
      <vt:lpstr>Sugar</vt:lpstr>
      <vt:lpstr>PowerPoint Presentation</vt:lpstr>
      <vt:lpstr>Summary of Key Evidence : Physical Activity</vt:lpstr>
      <vt:lpstr>World Health Organisation Key Facts about Physical Activity </vt:lpstr>
      <vt:lpstr> World Health Organisation Key Facts about Physical Activity  </vt:lpstr>
      <vt:lpstr>World Health Organisation Recommendations for activity duration per age</vt:lpstr>
      <vt:lpstr>Video documentaries on Healthy Living with Dr Rangan Chatterjee</vt:lpstr>
      <vt:lpstr>Structure of Healthy Living Videos</vt:lpstr>
      <vt:lpstr>Dr Rangan Chatterjee – Background </vt:lpstr>
      <vt:lpstr>Links to Dr Chatterjee videos</vt:lpstr>
      <vt:lpstr>How schools can help increase physical activity levels in students</vt:lpstr>
      <vt:lpstr>Key opportunities for promotion of physical activity before, during and after school day </vt:lpstr>
      <vt:lpstr>Ideas to Increase Active Travel to School</vt:lpstr>
      <vt:lpstr>Examples of initiatives from different countries to increase activity levels among their student population</vt:lpstr>
      <vt:lpstr>Cyprus</vt:lpstr>
      <vt:lpstr>Denmark</vt:lpstr>
      <vt:lpstr>Hungary</vt:lpstr>
      <vt:lpstr>Italy</vt:lpstr>
      <vt:lpstr>Luxembourg</vt:lpstr>
      <vt:lpstr>Portugal</vt:lpstr>
      <vt:lpstr>Lesson Activity Suggestions &amp; Supporting Resources</vt:lpstr>
      <vt:lpstr>Lesson Activity Suggestions</vt:lpstr>
      <vt:lpstr>Lesson Activity Suggestions</vt:lpstr>
      <vt:lpstr>Lesson Activity Suggestions</vt:lpstr>
      <vt:lpstr> Lesson Activity Suggestions </vt:lpstr>
      <vt:lpstr>Supporting slides for lesson activity suggestions </vt:lpstr>
      <vt:lpstr>Foods from around the Cognita World</vt:lpstr>
      <vt:lpstr>We’re a global and highly diverse schools group</vt:lpstr>
      <vt:lpstr>Chile</vt:lpstr>
      <vt:lpstr>Brazil</vt:lpstr>
      <vt:lpstr>Asia - Vietnam</vt:lpstr>
      <vt:lpstr>Asia - Singapore</vt:lpstr>
      <vt:lpstr>Asia – Hong Kong</vt:lpstr>
      <vt:lpstr>Asia - Thailand</vt:lpstr>
      <vt:lpstr>Spain</vt:lpstr>
      <vt:lpstr>United Kingdom</vt:lpstr>
      <vt:lpstr>Switzerland</vt:lpstr>
      <vt:lpstr>Food Myths</vt:lpstr>
      <vt:lpstr>Food Myths 1-5 </vt:lpstr>
      <vt:lpstr>Food Myths 4-7</vt:lpstr>
      <vt:lpstr>Food Myths 8-10</vt:lpstr>
      <vt:lpstr> Tips for Spotting Diet Myths </vt:lpstr>
      <vt:lpstr>Motivation to help with your  #CognitaBeWell steps!</vt:lpstr>
      <vt:lpstr>Inspirational athletes overcoming adversity in sport</vt:lpstr>
      <vt:lpstr>Inspirational athletes continued..</vt:lpstr>
      <vt:lpstr>Additional Resources</vt:lpstr>
      <vt:lpstr> Additional Resources for Staff, Students and Parents  Suitable for all regions</vt:lpstr>
      <vt:lpstr>Additional Resources for Staff, Students and Parents  Suitable for all regions</vt:lpstr>
      <vt:lpstr>Additional Resources for Staff, Students and Parents  Suitable for all regions</vt:lpstr>
      <vt:lpstr>Additional Resources for Staff, Senior Students and Parents  Suitable for all regions</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Sabina</dc:creator>
  <cp:keywords/>
  <dc:description/>
  <cp:revision>34</cp:revision>
  <cp:lastPrinted>2017-11-02T17:29:31Z</cp:lastPrinted>
  <dcterms:created xsi:type="dcterms:W3CDTF">2013-05-23T15:57:50Z</dcterms:created>
  <dcterms:modified xsi:type="dcterms:W3CDTF">2022-03-07T19:51:20Z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0x0101007A6D717EFA2148408BBEA421E831B711</vt:lpwstr>
  </property>
</Properties>
</file>