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900" r:id="rId4"/>
    <p:sldMasterId id="2147483956" r:id="rId5"/>
    <p:sldMasterId id="2147483981" r:id="rId6"/>
    <p:sldMasterId id="2147483989" r:id="rId7"/>
    <p:sldMasterId id="2147484011" r:id="rId8"/>
    <p:sldMasterId id="2147483935" r:id="rId9"/>
  </p:sldMasterIdLst>
  <p:notesMasterIdLst>
    <p:notesMasterId r:id="rId36"/>
  </p:notesMasterIdLst>
  <p:handoutMasterIdLst>
    <p:handoutMasterId r:id="rId37"/>
  </p:handoutMasterIdLst>
  <p:sldIdLst>
    <p:sldId id="980" r:id="rId10"/>
    <p:sldId id="974" r:id="rId11"/>
    <p:sldId id="981" r:id="rId12"/>
    <p:sldId id="982" r:id="rId13"/>
    <p:sldId id="983" r:id="rId14"/>
    <p:sldId id="984" r:id="rId15"/>
    <p:sldId id="925" r:id="rId16"/>
    <p:sldId id="927" r:id="rId17"/>
    <p:sldId id="926" r:id="rId18"/>
    <p:sldId id="923" r:id="rId19"/>
    <p:sldId id="985" r:id="rId20"/>
    <p:sldId id="928" r:id="rId21"/>
    <p:sldId id="911" r:id="rId22"/>
    <p:sldId id="919" r:id="rId23"/>
    <p:sldId id="886" r:id="rId24"/>
    <p:sldId id="885" r:id="rId25"/>
    <p:sldId id="891" r:id="rId26"/>
    <p:sldId id="986" r:id="rId27"/>
    <p:sldId id="900" r:id="rId28"/>
    <p:sldId id="901" r:id="rId29"/>
    <p:sldId id="902" r:id="rId30"/>
    <p:sldId id="987" r:id="rId31"/>
    <p:sldId id="988" r:id="rId32"/>
    <p:sldId id="904" r:id="rId33"/>
    <p:sldId id="908" r:id="rId34"/>
    <p:sldId id="989" r:id="rId35"/>
  </p:sldIdLst>
  <p:sldSz cx="9906000" cy="6858000" type="A4"/>
  <p:notesSz cx="6858000" cy="9144000"/>
  <p:defaultTextStyle>
    <a:defPPr>
      <a:defRPr lang="en-US"/>
    </a:defPPr>
    <a:lvl1pPr marL="0" algn="l" defTabSz="836645" rtl="0" eaLnBrk="1" latinLnBrk="0" hangingPunct="1">
      <a:defRPr sz="1643" kern="1200">
        <a:solidFill>
          <a:schemeClr val="tx1"/>
        </a:solidFill>
        <a:latin typeface="+mn-lt"/>
        <a:ea typeface="+mn-ea"/>
        <a:cs typeface="+mn-cs"/>
      </a:defRPr>
    </a:lvl1pPr>
    <a:lvl2pPr marL="418324" algn="l" defTabSz="836645" rtl="0" eaLnBrk="1" latinLnBrk="0" hangingPunct="1">
      <a:defRPr sz="1643" kern="1200">
        <a:solidFill>
          <a:schemeClr val="tx1"/>
        </a:solidFill>
        <a:latin typeface="+mn-lt"/>
        <a:ea typeface="+mn-ea"/>
        <a:cs typeface="+mn-cs"/>
      </a:defRPr>
    </a:lvl2pPr>
    <a:lvl3pPr marL="836645" algn="l" defTabSz="836645" rtl="0" eaLnBrk="1" latinLnBrk="0" hangingPunct="1">
      <a:defRPr sz="1643" kern="1200">
        <a:solidFill>
          <a:schemeClr val="tx1"/>
        </a:solidFill>
        <a:latin typeface="+mn-lt"/>
        <a:ea typeface="+mn-ea"/>
        <a:cs typeface="+mn-cs"/>
      </a:defRPr>
    </a:lvl3pPr>
    <a:lvl4pPr marL="1254969" algn="l" defTabSz="836645" rtl="0" eaLnBrk="1" latinLnBrk="0" hangingPunct="1">
      <a:defRPr sz="1643" kern="1200">
        <a:solidFill>
          <a:schemeClr val="tx1"/>
        </a:solidFill>
        <a:latin typeface="+mn-lt"/>
        <a:ea typeface="+mn-ea"/>
        <a:cs typeface="+mn-cs"/>
      </a:defRPr>
    </a:lvl4pPr>
    <a:lvl5pPr marL="1673290" algn="l" defTabSz="836645" rtl="0" eaLnBrk="1" latinLnBrk="0" hangingPunct="1">
      <a:defRPr sz="1643" kern="1200">
        <a:solidFill>
          <a:schemeClr val="tx1"/>
        </a:solidFill>
        <a:latin typeface="+mn-lt"/>
        <a:ea typeface="+mn-ea"/>
        <a:cs typeface="+mn-cs"/>
      </a:defRPr>
    </a:lvl5pPr>
    <a:lvl6pPr marL="2091613" algn="l" defTabSz="836645" rtl="0" eaLnBrk="1" latinLnBrk="0" hangingPunct="1">
      <a:defRPr sz="1643" kern="1200">
        <a:solidFill>
          <a:schemeClr val="tx1"/>
        </a:solidFill>
        <a:latin typeface="+mn-lt"/>
        <a:ea typeface="+mn-ea"/>
        <a:cs typeface="+mn-cs"/>
      </a:defRPr>
    </a:lvl6pPr>
    <a:lvl7pPr marL="2509934" algn="l" defTabSz="836645" rtl="0" eaLnBrk="1" latinLnBrk="0" hangingPunct="1">
      <a:defRPr sz="1643" kern="1200">
        <a:solidFill>
          <a:schemeClr val="tx1"/>
        </a:solidFill>
        <a:latin typeface="+mn-lt"/>
        <a:ea typeface="+mn-ea"/>
        <a:cs typeface="+mn-cs"/>
      </a:defRPr>
    </a:lvl7pPr>
    <a:lvl8pPr marL="2928256" algn="l" defTabSz="836645" rtl="0" eaLnBrk="1" latinLnBrk="0" hangingPunct="1">
      <a:defRPr sz="1643" kern="1200">
        <a:solidFill>
          <a:schemeClr val="tx1"/>
        </a:solidFill>
        <a:latin typeface="+mn-lt"/>
        <a:ea typeface="+mn-ea"/>
        <a:cs typeface="+mn-cs"/>
      </a:defRPr>
    </a:lvl8pPr>
    <a:lvl9pPr marL="3346578" algn="l" defTabSz="836645" rtl="0" eaLnBrk="1" latinLnBrk="0" hangingPunct="1">
      <a:defRPr sz="1643" kern="1200">
        <a:solidFill>
          <a:schemeClr val="tx1"/>
        </a:solidFill>
        <a:latin typeface="+mn-lt"/>
        <a:ea typeface="+mn-ea"/>
        <a:cs typeface="+mn-cs"/>
      </a:defRPr>
    </a:lvl9pPr>
  </p:defaultTextStyle>
  <p:extLst>
    <p:ext uri="{521415D9-36F7-43E2-AB2F-B90AF26B5E84}">
      <p14:sectionLst xmlns:p14="http://schemas.microsoft.com/office/powerpoint/2010/main">
        <p14:section name="Generic" id="{72301E64-8BA9-4FCC-B1B5-473F7CE20348}">
          <p14:sldIdLst>
            <p14:sldId id="980"/>
          </p14:sldIdLst>
        </p14:section>
        <p14:section name="SOCIAL + SCREEN" id="{13F7039F-4CF9-434A-A1DB-5719E20CC86C}">
          <p14:sldIdLst>
            <p14:sldId id="974"/>
            <p14:sldId id="981"/>
            <p14:sldId id="982"/>
            <p14:sldId id="983"/>
            <p14:sldId id="984"/>
            <p14:sldId id="925"/>
            <p14:sldId id="927"/>
            <p14:sldId id="926"/>
            <p14:sldId id="923"/>
            <p14:sldId id="985"/>
            <p14:sldId id="928"/>
            <p14:sldId id="911"/>
            <p14:sldId id="919"/>
            <p14:sldId id="886"/>
            <p14:sldId id="885"/>
            <p14:sldId id="891"/>
            <p14:sldId id="986"/>
            <p14:sldId id="900"/>
            <p14:sldId id="901"/>
            <p14:sldId id="902"/>
            <p14:sldId id="987"/>
            <p14:sldId id="988"/>
            <p14:sldId id="904"/>
            <p14:sldId id="908"/>
            <p14:sldId id="989"/>
          </p14:sldIdLst>
        </p14:section>
      </p14:sectionLst>
    </p:ext>
    <p:ext uri="{EFAFB233-063F-42B5-8137-9DF3F51BA10A}">
      <p15:sldGuideLst xmlns:p15="http://schemas.microsoft.com/office/powerpoint/2012/main">
        <p15:guide id="11" orient="horz" pos="8911" userDrawn="1">
          <p15:clr>
            <a:srgbClr val="A4A3A4"/>
          </p15:clr>
        </p15:guide>
        <p15:guide id="15" pos="159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Kerr" initials="BK" lastIdx="12" clrIdx="0">
    <p:extLst>
      <p:ext uri="{19B8F6BF-5375-455C-9EA6-DF929625EA0E}">
        <p15:presenceInfo xmlns:p15="http://schemas.microsoft.com/office/powerpoint/2012/main" userId="Beth Kerr" providerId="None"/>
      </p:ext>
    </p:extLst>
  </p:cmAuthor>
  <p:cmAuthor id="2" name="Simon Camby" initials="SC" lastIdx="26" clrIdx="1">
    <p:extLst>
      <p:ext uri="{19B8F6BF-5375-455C-9EA6-DF929625EA0E}">
        <p15:presenceInfo xmlns:p15="http://schemas.microsoft.com/office/powerpoint/2012/main" userId="S::simon.camby@cognita.com::d162f2b7-e5da-471b-85e3-6c44a0f7be0f" providerId="AD"/>
      </p:ext>
    </p:extLst>
  </p:cmAuthor>
  <p:cmAuthor id="3" name="Danuta Tomasz" initials="DT" lastIdx="28" clrIdx="2">
    <p:extLst>
      <p:ext uri="{19B8F6BF-5375-455C-9EA6-DF929625EA0E}">
        <p15:presenceInfo xmlns:p15="http://schemas.microsoft.com/office/powerpoint/2012/main" userId="df4e6e366daa7eec" providerId="Windows Live"/>
      </p:ext>
    </p:extLst>
  </p:cmAuthor>
  <p:cmAuthor id="4" name="Beth Kerr - London Office" initials="BK-LO" lastIdx="1" clrIdx="3">
    <p:extLst>
      <p:ext uri="{19B8F6BF-5375-455C-9EA6-DF929625EA0E}">
        <p15:presenceInfo xmlns:p15="http://schemas.microsoft.com/office/powerpoint/2012/main" userId="Beth Kerr - London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BE2"/>
    <a:srgbClr val="00A97A"/>
    <a:srgbClr val="8C827E"/>
    <a:srgbClr val="6679BA"/>
    <a:srgbClr val="6579B7"/>
    <a:srgbClr val="BFC4E2"/>
    <a:srgbClr val="A9B0D6"/>
    <a:srgbClr val="000000"/>
    <a:srgbClr val="E30613"/>
    <a:srgbClr val="303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6E6FE-CCAE-4EFA-9EF8-8DD7D8EB01A4}" v="15" dt="2019-08-29T15:26:06.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0" autoAdjust="0"/>
    <p:restoredTop sz="77638" autoAdjust="0"/>
  </p:normalViewPr>
  <p:slideViewPr>
    <p:cSldViewPr snapToGrid="0" showGuides="1">
      <p:cViewPr varScale="1">
        <p:scale>
          <a:sx n="83" d="100"/>
          <a:sy n="83" d="100"/>
        </p:scale>
        <p:origin x="2680" y="200"/>
      </p:cViewPr>
      <p:guideLst>
        <p:guide orient="horz" pos="8911"/>
        <p:guide pos="159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1" d="100"/>
          <a:sy n="81" d="100"/>
        </p:scale>
        <p:origin x="38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AD4104-B16B-1B4A-B966-179369F71467}" type="datetimeFigureOut">
              <a:rPr lang="en-US" smtClean="0">
                <a:latin typeface="Arial "/>
              </a:rPr>
              <a:t>9/19/19</a:t>
            </a:fld>
            <a:endParaRPr lang="en-US" dirty="0">
              <a:latin typeface="Arial "/>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ECD5A6-D054-674B-BC00-55AFD3D4FE88}" type="slidenum">
              <a:rPr lang="en-US" smtClean="0">
                <a:latin typeface="Arial "/>
              </a:rPr>
              <a:t>‹#›</a:t>
            </a:fld>
            <a:endParaRPr lang="en-US" dirty="0">
              <a:latin typeface="Arial "/>
            </a:endParaRPr>
          </a:p>
        </p:txBody>
      </p:sp>
    </p:spTree>
    <p:extLst>
      <p:ext uri="{BB962C8B-B14F-4D97-AF65-F5344CB8AC3E}">
        <p14:creationId xmlns:p14="http://schemas.microsoft.com/office/powerpoint/2010/main" val="18479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38CEBDD4-337B-4566-B02F-1D9E1846F0F1}" type="datetimeFigureOut">
              <a:rPr lang="en-GB" smtClean="0"/>
              <a:pPr/>
              <a:t>19/09/2019</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6DB3D1E0-B84E-4AC7-B87B-D0AD46887D5A}" type="slidenum">
              <a:rPr lang="en-GB" smtClean="0"/>
              <a:pPr/>
              <a:t>‹#›</a:t>
            </a:fld>
            <a:endParaRPr lang="en-GB" dirty="0"/>
          </a:p>
        </p:txBody>
      </p:sp>
    </p:spTree>
    <p:extLst>
      <p:ext uri="{BB962C8B-B14F-4D97-AF65-F5344CB8AC3E}">
        <p14:creationId xmlns:p14="http://schemas.microsoft.com/office/powerpoint/2010/main" val="1065948778"/>
      </p:ext>
    </p:extLst>
  </p:cSld>
  <p:clrMap bg1="lt1" tx1="dk1" bg2="lt2" tx2="dk2" accent1="accent1" accent2="accent2" accent3="accent3" accent4="accent4" accent5="accent5" accent6="accent6" hlink="hlink" folHlink="folHlink"/>
  <p:notesStyle>
    <a:lvl1pPr marL="0" algn="l" defTabSz="418324" rtl="0" eaLnBrk="1" latinLnBrk="0" hangingPunct="1">
      <a:defRPr sz="587" kern="1200">
        <a:solidFill>
          <a:schemeClr val="tx1"/>
        </a:solidFill>
        <a:latin typeface="Arial"/>
        <a:ea typeface="+mn-ea"/>
        <a:cs typeface="+mn-cs"/>
      </a:defRPr>
    </a:lvl1pPr>
    <a:lvl2pPr marL="209161" algn="l" defTabSz="418324" rtl="0" eaLnBrk="1" latinLnBrk="0" hangingPunct="1">
      <a:defRPr sz="587" kern="1200">
        <a:solidFill>
          <a:schemeClr val="tx1"/>
        </a:solidFill>
        <a:latin typeface="Arial"/>
        <a:ea typeface="+mn-ea"/>
        <a:cs typeface="+mn-cs"/>
      </a:defRPr>
    </a:lvl2pPr>
    <a:lvl3pPr marL="418324" algn="l" defTabSz="418324" rtl="0" eaLnBrk="1" latinLnBrk="0" hangingPunct="1">
      <a:defRPr sz="587" kern="1200">
        <a:solidFill>
          <a:schemeClr val="tx1"/>
        </a:solidFill>
        <a:latin typeface="Arial"/>
        <a:ea typeface="+mn-ea"/>
        <a:cs typeface="+mn-cs"/>
      </a:defRPr>
    </a:lvl3pPr>
    <a:lvl4pPr marL="627483" algn="l" defTabSz="418324" rtl="0" eaLnBrk="1" latinLnBrk="0" hangingPunct="1">
      <a:defRPr sz="587" kern="1200">
        <a:solidFill>
          <a:schemeClr val="tx1"/>
        </a:solidFill>
        <a:latin typeface="Arial"/>
        <a:ea typeface="+mn-ea"/>
        <a:cs typeface="+mn-cs"/>
      </a:defRPr>
    </a:lvl4pPr>
    <a:lvl5pPr marL="836645" algn="l" defTabSz="418324" rtl="0" eaLnBrk="1" latinLnBrk="0" hangingPunct="1">
      <a:defRPr sz="587" kern="1200">
        <a:solidFill>
          <a:schemeClr val="tx1"/>
        </a:solidFill>
        <a:latin typeface="Arial"/>
        <a:ea typeface="+mn-ea"/>
        <a:cs typeface="+mn-cs"/>
      </a:defRPr>
    </a:lvl5pPr>
    <a:lvl6pPr marL="1045806" algn="l" defTabSz="418324" rtl="0" eaLnBrk="1" latinLnBrk="0" hangingPunct="1">
      <a:defRPr sz="587" kern="1200">
        <a:solidFill>
          <a:schemeClr val="tx1"/>
        </a:solidFill>
        <a:latin typeface="+mn-lt"/>
        <a:ea typeface="+mn-ea"/>
        <a:cs typeface="+mn-cs"/>
      </a:defRPr>
    </a:lvl6pPr>
    <a:lvl7pPr marL="1254969" algn="l" defTabSz="418324" rtl="0" eaLnBrk="1" latinLnBrk="0" hangingPunct="1">
      <a:defRPr sz="587" kern="1200">
        <a:solidFill>
          <a:schemeClr val="tx1"/>
        </a:solidFill>
        <a:latin typeface="+mn-lt"/>
        <a:ea typeface="+mn-ea"/>
        <a:cs typeface="+mn-cs"/>
      </a:defRPr>
    </a:lvl7pPr>
    <a:lvl8pPr marL="1464128" algn="l" defTabSz="418324" rtl="0" eaLnBrk="1" latinLnBrk="0" hangingPunct="1">
      <a:defRPr sz="587" kern="1200">
        <a:solidFill>
          <a:schemeClr val="tx1"/>
        </a:solidFill>
        <a:latin typeface="+mn-lt"/>
        <a:ea typeface="+mn-ea"/>
        <a:cs typeface="+mn-cs"/>
      </a:defRPr>
    </a:lvl8pPr>
    <a:lvl9pPr marL="1673290" algn="l" defTabSz="418324" rtl="0" eaLnBrk="1" latinLnBrk="0" hangingPunct="1">
      <a:defRPr sz="58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EEP TITL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187853-D96D-AD4F-8A85-5F0039D6D7A1}"/>
              </a:ext>
            </a:extLst>
          </p:cNvPr>
          <p:cNvPicPr>
            <a:picLocks noChangeAspect="1"/>
          </p:cNvPicPr>
          <p:nvPr userDrawn="1"/>
        </p:nvPicPr>
        <p:blipFill>
          <a:blip r:embed="rId2"/>
          <a:stretch>
            <a:fillRect/>
          </a:stretch>
        </p:blipFill>
        <p:spPr>
          <a:xfrm>
            <a:off x="1778000" y="795842"/>
            <a:ext cx="6350000" cy="5266317"/>
          </a:xfrm>
          <a:prstGeom prst="rect">
            <a:avLst/>
          </a:prstGeom>
        </p:spPr>
      </p:pic>
    </p:spTree>
    <p:extLst>
      <p:ext uri="{BB962C8B-B14F-4D97-AF65-F5344CB8AC3E}">
        <p14:creationId xmlns:p14="http://schemas.microsoft.com/office/powerpoint/2010/main" val="25638053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ALK TITL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A6438E-3841-4743-B624-3E6865D21A40}"/>
              </a:ext>
            </a:extLst>
          </p:cNvPr>
          <p:cNvPicPr>
            <a:picLocks noChangeAspect="1"/>
          </p:cNvPicPr>
          <p:nvPr userDrawn="1"/>
        </p:nvPicPr>
        <p:blipFill>
          <a:blip r:embed="rId2"/>
          <a:stretch>
            <a:fillRect/>
          </a:stretch>
        </p:blipFill>
        <p:spPr>
          <a:xfrm>
            <a:off x="2157425" y="1224325"/>
            <a:ext cx="6347091" cy="4409350"/>
          </a:xfrm>
          <a:prstGeom prst="rect">
            <a:avLst/>
          </a:prstGeom>
        </p:spPr>
      </p:pic>
    </p:spTree>
    <p:extLst>
      <p:ext uri="{BB962C8B-B14F-4D97-AF65-F5344CB8AC3E}">
        <p14:creationId xmlns:p14="http://schemas.microsoft.com/office/powerpoint/2010/main" val="32003054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63439" y="2228605"/>
            <a:ext cx="7379122" cy="2400795"/>
          </a:xfrm>
        </p:spPr>
        <p:txBody>
          <a:bodyPr/>
          <a:lstStyle>
            <a:lvl1pPr algn="ctr">
              <a:defRPr sz="40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A1C2EE82-5E0F-4DD4-8254-17AB6C19FBBE}"/>
              </a:ext>
            </a:extLst>
          </p:cNvPr>
          <p:cNvPicPr>
            <a:picLocks noChangeAspect="1"/>
          </p:cNvPicPr>
          <p:nvPr userDrawn="1"/>
        </p:nvPicPr>
        <p:blipFill>
          <a:blip r:embed="rId2"/>
          <a:srcRect/>
          <a:stretch/>
        </p:blipFill>
        <p:spPr>
          <a:xfrm>
            <a:off x="7603111" y="5905091"/>
            <a:ext cx="1893390" cy="776861"/>
          </a:xfrm>
          <a:prstGeom prst="rect">
            <a:avLst/>
          </a:prstGeom>
        </p:spPr>
      </p:pic>
      <p:pic>
        <p:nvPicPr>
          <p:cNvPr id="9" name="Picture 8">
            <a:extLst>
              <a:ext uri="{FF2B5EF4-FFF2-40B4-BE49-F238E27FC236}">
                <a16:creationId xmlns:a16="http://schemas.microsoft.com/office/drawing/2014/main" id="{F2E00864-815A-C843-8924-48047805CEE4}"/>
              </a:ext>
            </a:extLst>
          </p:cNvPr>
          <p:cNvPicPr>
            <a:picLocks noChangeAspect="1"/>
          </p:cNvPicPr>
          <p:nvPr userDrawn="1"/>
        </p:nvPicPr>
        <p:blipFill>
          <a:blip r:embed="rId3"/>
          <a:stretch>
            <a:fillRect/>
          </a:stretch>
        </p:blipFill>
        <p:spPr>
          <a:xfrm>
            <a:off x="430230" y="5898111"/>
            <a:ext cx="828000" cy="778881"/>
          </a:xfrm>
          <a:prstGeom prst="rect">
            <a:avLst/>
          </a:prstGeom>
        </p:spPr>
      </p:pic>
    </p:spTree>
    <p:extLst>
      <p:ext uri="{BB962C8B-B14F-4D97-AF65-F5344CB8AC3E}">
        <p14:creationId xmlns:p14="http://schemas.microsoft.com/office/powerpoint/2010/main" val="20447152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8066206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1"/>
              </a:buClr>
              <a:defRPr baseline="0">
                <a:solidFill>
                  <a:schemeClr val="bg1"/>
                </a:solidFill>
              </a:defRPr>
            </a:lvl1pPr>
            <a:lvl2pPr>
              <a:spcAft>
                <a:spcPts val="1200"/>
              </a:spcAft>
              <a:buClr>
                <a:schemeClr val="accent1"/>
              </a:buClr>
              <a:defRPr>
                <a:solidFill>
                  <a:schemeClr val="bg1"/>
                </a:solidFill>
              </a:defRPr>
            </a:lvl2pPr>
            <a:lvl3pPr>
              <a:spcAft>
                <a:spcPts val="1200"/>
              </a:spcAft>
              <a:buClr>
                <a:schemeClr val="accent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9614348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Clr>
                <a:schemeClr val="accent1"/>
              </a:buClr>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7115157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p15:clr>
            <a:srgbClr val="FBAE40"/>
          </p15:clr>
        </p15:guide>
        <p15:guide id="2" pos="42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42510492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3905368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4979975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0113213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OCIAL SCREEN TITLE">
    <p:bg>
      <p:bgPr>
        <a:solidFill>
          <a:schemeClr val="accent3"/>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B2F3997-42C2-8048-9D68-49B6D9235BBD}"/>
              </a:ext>
            </a:extLst>
          </p:cNvPr>
          <p:cNvPicPr>
            <a:picLocks noChangeAspect="1"/>
          </p:cNvPicPr>
          <p:nvPr userDrawn="1"/>
        </p:nvPicPr>
        <p:blipFill>
          <a:blip r:embed="rId2"/>
          <a:stretch>
            <a:fillRect/>
          </a:stretch>
        </p:blipFill>
        <p:spPr>
          <a:xfrm>
            <a:off x="2073105" y="836900"/>
            <a:ext cx="5688825" cy="5249687"/>
          </a:xfrm>
          <a:prstGeom prst="rect">
            <a:avLst/>
          </a:prstGeom>
        </p:spPr>
      </p:pic>
    </p:spTree>
    <p:extLst>
      <p:ext uri="{BB962C8B-B14F-4D97-AF65-F5344CB8AC3E}">
        <p14:creationId xmlns:p14="http://schemas.microsoft.com/office/powerpoint/2010/main" val="12776230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2"/>
        </a:solidFill>
        <a:effectLst/>
      </p:bgPr>
    </p:bg>
    <p:spTree>
      <p:nvGrpSpPr>
        <p:cNvPr id="1" name=""/>
        <p:cNvGrpSpPr/>
        <p:nvPr/>
      </p:nvGrpSpPr>
      <p:grpSpPr>
        <a:xfrm>
          <a:off x="0" y="0"/>
          <a:ext cx="0" cy="0"/>
          <a:chOff x="0" y="0"/>
          <a:chExt cx="0" cy="0"/>
        </a:xfrm>
      </p:grpSpPr>
      <p:pic>
        <p:nvPicPr>
          <p:cNvPr id="6" name="Picture 5" descr="A picture containing vector graphics&#10;&#10;Description automatically generated">
            <a:extLst>
              <a:ext uri="{FF2B5EF4-FFF2-40B4-BE49-F238E27FC236}">
                <a16:creationId xmlns:a16="http://schemas.microsoft.com/office/drawing/2014/main" id="{4B86AC4C-CB75-D244-9A90-CE77BF8B4705}"/>
              </a:ext>
            </a:extLst>
          </p:cNvPr>
          <p:cNvPicPr>
            <a:picLocks noChangeAspect="1"/>
          </p:cNvPicPr>
          <p:nvPr userDrawn="1"/>
        </p:nvPicPr>
        <p:blipFill>
          <a:blip r:embed="rId2"/>
          <a:stretch>
            <a:fillRect/>
          </a:stretch>
        </p:blipFill>
        <p:spPr>
          <a:xfrm>
            <a:off x="409499" y="5790567"/>
            <a:ext cx="921658" cy="891385"/>
          </a:xfrm>
          <a:prstGeom prst="rect">
            <a:avLst/>
          </a:prstGeom>
        </p:spPr>
      </p:pic>
      <p:sp>
        <p:nvSpPr>
          <p:cNvPr id="5" name="Title 4"/>
          <p:cNvSpPr>
            <a:spLocks noGrp="1"/>
          </p:cNvSpPr>
          <p:nvPr>
            <p:ph type="title"/>
          </p:nvPr>
        </p:nvSpPr>
        <p:spPr>
          <a:xfrm>
            <a:off x="1263439" y="2228605"/>
            <a:ext cx="7379122" cy="2400795"/>
          </a:xfrm>
        </p:spPr>
        <p:txBody>
          <a:bodyPr/>
          <a:lstStyle>
            <a:lvl1pPr algn="ctr">
              <a:defRPr sz="4000"/>
            </a:lvl1pPr>
          </a:lstStyle>
          <a:p>
            <a:r>
              <a:rPr lang="en-GB" noProof="0"/>
              <a:t>Click to edit Master title style</a:t>
            </a:r>
          </a:p>
        </p:txBody>
      </p:sp>
      <p:pic>
        <p:nvPicPr>
          <p:cNvPr id="4" name="Picture 3">
            <a:extLst>
              <a:ext uri="{FF2B5EF4-FFF2-40B4-BE49-F238E27FC236}">
                <a16:creationId xmlns:a16="http://schemas.microsoft.com/office/drawing/2014/main" id="{9367D28B-A121-4515-A588-2CA558262CC0}"/>
              </a:ext>
            </a:extLst>
          </p:cNvPr>
          <p:cNvPicPr>
            <a:picLocks noChangeAspect="1"/>
          </p:cNvPicPr>
          <p:nvPr userDrawn="1"/>
        </p:nvPicPr>
        <p:blipFill>
          <a:blip r:embed="rId3"/>
          <a:srcRect/>
          <a:stretch/>
        </p:blipFill>
        <p:spPr>
          <a:xfrm>
            <a:off x="7603111" y="5905091"/>
            <a:ext cx="1893390" cy="776861"/>
          </a:xfrm>
          <a:prstGeom prst="rect">
            <a:avLst/>
          </a:prstGeom>
        </p:spPr>
      </p:pic>
    </p:spTree>
    <p:extLst>
      <p:ext uri="{BB962C8B-B14F-4D97-AF65-F5344CB8AC3E}">
        <p14:creationId xmlns:p14="http://schemas.microsoft.com/office/powerpoint/2010/main" val="9144797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63439" y="2228605"/>
            <a:ext cx="7379122" cy="2400795"/>
          </a:xfrm>
        </p:spPr>
        <p:txBody>
          <a:bodyPr/>
          <a:lstStyle>
            <a:lvl1pPr algn="ctr">
              <a:defRPr sz="40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A1C2EE82-5E0F-4DD4-8254-17AB6C19FBBE}"/>
              </a:ext>
            </a:extLst>
          </p:cNvPr>
          <p:cNvPicPr>
            <a:picLocks noChangeAspect="1"/>
          </p:cNvPicPr>
          <p:nvPr userDrawn="1"/>
        </p:nvPicPr>
        <p:blipFill>
          <a:blip r:embed="rId2"/>
          <a:srcRect/>
          <a:stretch/>
        </p:blipFill>
        <p:spPr>
          <a:xfrm>
            <a:off x="7603111" y="5905091"/>
            <a:ext cx="1893390" cy="776861"/>
          </a:xfrm>
          <a:prstGeom prst="rect">
            <a:avLst/>
          </a:prstGeom>
        </p:spPr>
      </p:pic>
      <p:pic>
        <p:nvPicPr>
          <p:cNvPr id="6" name="Picture 5">
            <a:extLst>
              <a:ext uri="{FF2B5EF4-FFF2-40B4-BE49-F238E27FC236}">
                <a16:creationId xmlns:a16="http://schemas.microsoft.com/office/drawing/2014/main" id="{BE0077DB-CE04-AC4C-ADFB-2D46EDA90671}"/>
              </a:ext>
            </a:extLst>
          </p:cNvPr>
          <p:cNvPicPr>
            <a:picLocks noChangeAspect="1"/>
          </p:cNvPicPr>
          <p:nvPr userDrawn="1"/>
        </p:nvPicPr>
        <p:blipFill>
          <a:blip r:embed="rId3"/>
          <a:stretch>
            <a:fillRect/>
          </a:stretch>
        </p:blipFill>
        <p:spPr>
          <a:xfrm>
            <a:off x="409499" y="5885449"/>
            <a:ext cx="507382" cy="789524"/>
          </a:xfrm>
          <a:prstGeom prst="rect">
            <a:avLst/>
          </a:prstGeom>
        </p:spPr>
      </p:pic>
    </p:spTree>
    <p:extLst>
      <p:ext uri="{BB962C8B-B14F-4D97-AF65-F5344CB8AC3E}">
        <p14:creationId xmlns:p14="http://schemas.microsoft.com/office/powerpoint/2010/main" val="30145862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487001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3"/>
              </a:buClr>
              <a:defRPr baseline="0">
                <a:solidFill>
                  <a:schemeClr val="bg1"/>
                </a:solidFill>
              </a:defRPr>
            </a:lvl1pPr>
            <a:lvl2pPr>
              <a:spcAft>
                <a:spcPts val="1200"/>
              </a:spcAft>
              <a:buClr>
                <a:schemeClr val="accent3"/>
              </a:buClr>
              <a:defRPr>
                <a:solidFill>
                  <a:schemeClr val="bg1"/>
                </a:solidFill>
              </a:defRPr>
            </a:lvl2pPr>
            <a:lvl3pPr>
              <a:spcAft>
                <a:spcPts val="1200"/>
              </a:spcAft>
              <a:buClr>
                <a:schemeClr val="accent3"/>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669560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Clr>
                <a:schemeClr val="accent3"/>
              </a:buClr>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8020716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p15:clr>
            <a:srgbClr val="FBAE40"/>
          </p15:clr>
        </p15:guide>
        <p15:guide id="2" pos="427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8224908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2395285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3291934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4304410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RED">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66483" y="2228605"/>
            <a:ext cx="6173039" cy="2400795"/>
          </a:xfrm>
        </p:spPr>
        <p:txBody>
          <a:bodyPr/>
          <a:lstStyle>
            <a:lvl1pPr algn="ctr">
              <a:defRPr/>
            </a:lvl1pPr>
          </a:lstStyle>
          <a:p>
            <a:r>
              <a:rPr lang="en-US" dirty="0"/>
              <a:t>Click to edit Master title style</a:t>
            </a:r>
            <a:endParaRPr lang="en-GB" dirty="0"/>
          </a:p>
        </p:txBody>
      </p:sp>
    </p:spTree>
    <p:extLst>
      <p:ext uri="{BB962C8B-B14F-4D97-AF65-F5344CB8AC3E}">
        <p14:creationId xmlns:p14="http://schemas.microsoft.com/office/powerpoint/2010/main" val="25141889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ALTHY TITLE">
    <p:bg>
      <p:bgPr>
        <a:solidFill>
          <a:schemeClr val="accent4"/>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1F51300-5E14-BD4E-9BF0-37E4FEE679C9}"/>
              </a:ext>
            </a:extLst>
          </p:cNvPr>
          <p:cNvPicPr>
            <a:picLocks noChangeAspect="1"/>
          </p:cNvPicPr>
          <p:nvPr userDrawn="1"/>
        </p:nvPicPr>
        <p:blipFill>
          <a:blip r:embed="rId2"/>
          <a:stretch>
            <a:fillRect/>
          </a:stretch>
        </p:blipFill>
        <p:spPr>
          <a:xfrm>
            <a:off x="1770487" y="1017095"/>
            <a:ext cx="6365027" cy="4823810"/>
          </a:xfrm>
          <a:prstGeom prst="rect">
            <a:avLst/>
          </a:prstGeom>
        </p:spPr>
      </p:pic>
    </p:spTree>
    <p:extLst>
      <p:ext uri="{BB962C8B-B14F-4D97-AF65-F5344CB8AC3E}">
        <p14:creationId xmlns:p14="http://schemas.microsoft.com/office/powerpoint/2010/main" val="18933512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GB" noProof="0"/>
              <a:t>Click to edit Master title style</a:t>
            </a:r>
          </a:p>
        </p:txBody>
      </p:sp>
    </p:spTree>
    <p:extLst>
      <p:ext uri="{BB962C8B-B14F-4D97-AF65-F5344CB8AC3E}">
        <p14:creationId xmlns:p14="http://schemas.microsoft.com/office/powerpoint/2010/main" val="16095448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63439" y="2228605"/>
            <a:ext cx="7379122" cy="2400795"/>
          </a:xfrm>
        </p:spPr>
        <p:txBody>
          <a:bodyPr/>
          <a:lstStyle>
            <a:lvl1pPr algn="ctr">
              <a:defRPr sz="40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A1C2EE82-5E0F-4DD4-8254-17AB6C19FBBE}"/>
              </a:ext>
            </a:extLst>
          </p:cNvPr>
          <p:cNvPicPr>
            <a:picLocks noChangeAspect="1"/>
          </p:cNvPicPr>
          <p:nvPr userDrawn="1"/>
        </p:nvPicPr>
        <p:blipFill>
          <a:blip r:embed="rId2"/>
          <a:srcRect/>
          <a:stretch/>
        </p:blipFill>
        <p:spPr>
          <a:xfrm>
            <a:off x="7603111" y="5905091"/>
            <a:ext cx="1893390" cy="776861"/>
          </a:xfrm>
          <a:prstGeom prst="rect">
            <a:avLst/>
          </a:prstGeom>
        </p:spPr>
      </p:pic>
      <p:pic>
        <p:nvPicPr>
          <p:cNvPr id="6" name="Picture 5">
            <a:extLst>
              <a:ext uri="{FF2B5EF4-FFF2-40B4-BE49-F238E27FC236}">
                <a16:creationId xmlns:a16="http://schemas.microsoft.com/office/drawing/2014/main" id="{15026D5E-90EB-5548-BF29-C08F078F342E}"/>
              </a:ext>
            </a:extLst>
          </p:cNvPr>
          <p:cNvPicPr>
            <a:picLocks noChangeAspect="1"/>
          </p:cNvPicPr>
          <p:nvPr userDrawn="1"/>
        </p:nvPicPr>
        <p:blipFill>
          <a:blip r:embed="rId3"/>
          <a:stretch>
            <a:fillRect/>
          </a:stretch>
        </p:blipFill>
        <p:spPr>
          <a:xfrm>
            <a:off x="409499" y="5902797"/>
            <a:ext cx="746101" cy="779156"/>
          </a:xfrm>
          <a:prstGeom prst="rect">
            <a:avLst/>
          </a:prstGeom>
        </p:spPr>
      </p:pic>
    </p:spTree>
    <p:extLst>
      <p:ext uri="{BB962C8B-B14F-4D97-AF65-F5344CB8AC3E}">
        <p14:creationId xmlns:p14="http://schemas.microsoft.com/office/powerpoint/2010/main" val="38241055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1903508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4"/>
              </a:buClr>
              <a:defRPr baseline="0">
                <a:solidFill>
                  <a:schemeClr val="bg1"/>
                </a:solidFill>
              </a:defRPr>
            </a:lvl1pPr>
            <a:lvl2pPr>
              <a:spcAft>
                <a:spcPts val="1200"/>
              </a:spcAft>
              <a:buClr>
                <a:schemeClr val="accent4"/>
              </a:buClr>
              <a:defRPr>
                <a:solidFill>
                  <a:schemeClr val="bg1"/>
                </a:solidFill>
              </a:defRPr>
            </a:lvl2pPr>
            <a:lvl3pPr>
              <a:spcAft>
                <a:spcPts val="1200"/>
              </a:spcAft>
              <a:buClr>
                <a:schemeClr val="accent4"/>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0546567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Clr>
                <a:schemeClr val="accent4"/>
              </a:buClr>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768965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p15:clr>
            <a:srgbClr val="FBAE40"/>
          </p15:clr>
        </p15:guide>
        <p15:guide id="2" pos="427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2216996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5404505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9046859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4634479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ALTHY TITLE">
    <p:bg>
      <p:bgPr>
        <a:solidFill>
          <a:schemeClr val="accent5"/>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46079B2-9ACF-BA4F-BBA8-B54C6836CDDB}"/>
              </a:ext>
            </a:extLst>
          </p:cNvPr>
          <p:cNvPicPr>
            <a:picLocks noChangeAspect="1"/>
          </p:cNvPicPr>
          <p:nvPr userDrawn="1"/>
        </p:nvPicPr>
        <p:blipFill>
          <a:blip r:embed="rId2"/>
          <a:stretch>
            <a:fillRect/>
          </a:stretch>
        </p:blipFill>
        <p:spPr>
          <a:xfrm>
            <a:off x="1829430" y="1348001"/>
            <a:ext cx="6247140" cy="4301602"/>
          </a:xfrm>
          <a:prstGeom prst="rect">
            <a:avLst/>
          </a:prstGeom>
        </p:spPr>
      </p:pic>
    </p:spTree>
    <p:extLst>
      <p:ext uri="{BB962C8B-B14F-4D97-AF65-F5344CB8AC3E}">
        <p14:creationId xmlns:p14="http://schemas.microsoft.com/office/powerpoint/2010/main" val="36160813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Title">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63439" y="2228605"/>
            <a:ext cx="7379122" cy="2400795"/>
          </a:xfrm>
        </p:spPr>
        <p:txBody>
          <a:bodyPr/>
          <a:lstStyle>
            <a:lvl1pPr algn="ctr">
              <a:defRPr sz="40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A1C2EE82-5E0F-4DD4-8254-17AB6C19FBBE}"/>
              </a:ext>
            </a:extLst>
          </p:cNvPr>
          <p:cNvPicPr>
            <a:picLocks noChangeAspect="1"/>
          </p:cNvPicPr>
          <p:nvPr userDrawn="1"/>
        </p:nvPicPr>
        <p:blipFill>
          <a:blip r:embed="rId2"/>
          <a:srcRect/>
          <a:stretch/>
        </p:blipFill>
        <p:spPr>
          <a:xfrm>
            <a:off x="7603111" y="5905091"/>
            <a:ext cx="1893390" cy="776861"/>
          </a:xfrm>
          <a:prstGeom prst="rect">
            <a:avLst/>
          </a:prstGeom>
        </p:spPr>
      </p:pic>
      <p:pic>
        <p:nvPicPr>
          <p:cNvPr id="7" name="Picture 6" descr="A close up of a logo&#10;&#10;Description automatically generated">
            <a:extLst>
              <a:ext uri="{FF2B5EF4-FFF2-40B4-BE49-F238E27FC236}">
                <a16:creationId xmlns:a16="http://schemas.microsoft.com/office/drawing/2014/main" id="{4A396C98-2DAA-0E44-A692-6A064830B6DF}"/>
              </a:ext>
            </a:extLst>
          </p:cNvPr>
          <p:cNvPicPr>
            <a:picLocks noChangeAspect="1"/>
          </p:cNvPicPr>
          <p:nvPr userDrawn="1"/>
        </p:nvPicPr>
        <p:blipFill>
          <a:blip r:embed="rId3"/>
          <a:stretch>
            <a:fillRect/>
          </a:stretch>
        </p:blipFill>
        <p:spPr>
          <a:xfrm>
            <a:off x="414362" y="5905209"/>
            <a:ext cx="720000" cy="766523"/>
          </a:xfrm>
          <a:prstGeom prst="rect">
            <a:avLst/>
          </a:prstGeom>
        </p:spPr>
      </p:pic>
    </p:spTree>
    <p:extLst>
      <p:ext uri="{BB962C8B-B14F-4D97-AF65-F5344CB8AC3E}">
        <p14:creationId xmlns:p14="http://schemas.microsoft.com/office/powerpoint/2010/main" val="29248191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2"/>
              </a:buClr>
              <a:defRPr baseline="0">
                <a:solidFill>
                  <a:schemeClr val="bg1"/>
                </a:solidFill>
              </a:defRPr>
            </a:lvl1pPr>
            <a:lvl2pPr>
              <a:spcAft>
                <a:spcPts val="1200"/>
              </a:spcAft>
              <a:buClr>
                <a:schemeClr val="accent2"/>
              </a:buClr>
              <a:defRPr>
                <a:solidFill>
                  <a:schemeClr val="bg1"/>
                </a:solidFill>
              </a:defRPr>
            </a:lvl2pPr>
            <a:lvl3pPr>
              <a:spcAft>
                <a:spcPts val="1200"/>
              </a:spcAft>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985647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5763272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accent5"/>
              </a:buClr>
              <a:defRPr baseline="0">
                <a:solidFill>
                  <a:schemeClr val="bg1"/>
                </a:solidFill>
              </a:defRPr>
            </a:lvl1pPr>
            <a:lvl2pPr>
              <a:spcAft>
                <a:spcPts val="1200"/>
              </a:spcAft>
              <a:buClr>
                <a:schemeClr val="accent5"/>
              </a:buClr>
              <a:defRPr>
                <a:solidFill>
                  <a:schemeClr val="bg1"/>
                </a:solidFill>
              </a:defRPr>
            </a:lvl2pPr>
            <a:lvl3pPr>
              <a:spcAft>
                <a:spcPts val="1200"/>
              </a:spcAft>
              <a:buClr>
                <a:schemeClr val="accent5"/>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5683808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Clr>
                <a:schemeClr val="accent5"/>
              </a:buClr>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9150437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p15:clr>
            <a:srgbClr val="FBAE40"/>
          </p15:clr>
        </p15:guide>
        <p15:guide id="2" pos="427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485656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1201189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3650194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973744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ENERIC TITL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2467BD1-55DD-8B4B-A9A0-90A1069DD560}"/>
              </a:ext>
            </a:extLst>
          </p:cNvPr>
          <p:cNvPicPr>
            <a:picLocks noChangeAspect="1"/>
          </p:cNvPicPr>
          <p:nvPr userDrawn="1"/>
        </p:nvPicPr>
        <p:blipFill>
          <a:blip r:embed="rId2"/>
          <a:stretch>
            <a:fillRect/>
          </a:stretch>
        </p:blipFill>
        <p:spPr>
          <a:xfrm>
            <a:off x="2273180" y="3873717"/>
            <a:ext cx="5544756" cy="2275025"/>
          </a:xfrm>
          <a:prstGeom prst="rect">
            <a:avLst/>
          </a:prstGeom>
        </p:spPr>
      </p:pic>
      <p:pic>
        <p:nvPicPr>
          <p:cNvPr id="5" name="Picture 4" descr="A close up of a logo&#10;&#10;Description automatically generated">
            <a:extLst>
              <a:ext uri="{FF2B5EF4-FFF2-40B4-BE49-F238E27FC236}">
                <a16:creationId xmlns:a16="http://schemas.microsoft.com/office/drawing/2014/main" id="{C28184D4-D6A3-7748-9B8F-34F5A4D6D5BA}"/>
              </a:ext>
            </a:extLst>
          </p:cNvPr>
          <p:cNvPicPr>
            <a:picLocks noChangeAspect="1"/>
          </p:cNvPicPr>
          <p:nvPr userDrawn="1"/>
        </p:nvPicPr>
        <p:blipFill>
          <a:blip r:embed="rId3"/>
          <a:stretch>
            <a:fillRect/>
          </a:stretch>
        </p:blipFill>
        <p:spPr>
          <a:xfrm>
            <a:off x="3374009" y="456133"/>
            <a:ext cx="3343098" cy="3210192"/>
          </a:xfrm>
          <a:prstGeom prst="rect">
            <a:avLst/>
          </a:prstGeom>
        </p:spPr>
      </p:pic>
    </p:spTree>
    <p:extLst>
      <p:ext uri="{BB962C8B-B14F-4D97-AF65-F5344CB8AC3E}">
        <p14:creationId xmlns:p14="http://schemas.microsoft.com/office/powerpoint/2010/main" val="75818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2" name="Title 1"/>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9902644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409500" y="1044000"/>
            <a:ext cx="9087000" cy="4752000"/>
          </a:xfrm>
        </p:spPr>
        <p:txBody>
          <a:bodyPr>
            <a:normAutofit/>
          </a:bodyPr>
          <a:lstStyle>
            <a:lvl1pPr>
              <a:spcAft>
                <a:spcPts val="1200"/>
              </a:spcAft>
              <a:buClr>
                <a:schemeClr val="bg1"/>
              </a:buClr>
              <a:defRPr baseline="0">
                <a:solidFill>
                  <a:schemeClr val="bg1"/>
                </a:solidFill>
              </a:defRPr>
            </a:lvl1pPr>
            <a:lvl2pPr>
              <a:spcAft>
                <a:spcPts val="1200"/>
              </a:spcAft>
              <a:buClr>
                <a:schemeClr val="bg1"/>
              </a:buClr>
              <a:defRPr>
                <a:solidFill>
                  <a:schemeClr val="bg1"/>
                </a:solidFill>
              </a:defRPr>
            </a:lvl2pPr>
            <a:lvl3pPr>
              <a:spcAft>
                <a:spcPts val="1200"/>
              </a:spcAft>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58A214D7-5DF5-1E4B-81D4-7A2527F5E6E9}"/>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4820426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9" name="Content Placeholder 8"/>
          <p:cNvSpPr>
            <a:spLocks noGrp="1"/>
          </p:cNvSpPr>
          <p:nvPr>
            <p:ph sz="quarter" idx="18" hasCustomPrompt="1"/>
          </p:nvPr>
        </p:nvSpPr>
        <p:spPr>
          <a:xfrm>
            <a:off x="409500" y="1044000"/>
            <a:ext cx="9087000" cy="4752000"/>
          </a:xfrm>
        </p:spPr>
        <p:txBody>
          <a:bodyPr>
            <a:normAutofit/>
          </a:bodyPr>
          <a:lstStyle>
            <a:lvl1pPr marL="361816" indent="-342900">
              <a:spcAft>
                <a:spcPts val="1200"/>
              </a:spcAft>
              <a:buFont typeface="+mj-lt"/>
              <a:buAutoNum type="arabicPeriod"/>
              <a:tabLst>
                <a:tab pos="6365875" algn="dec"/>
              </a:tabLst>
              <a:defRPr baseline="0"/>
            </a:lvl1pPr>
            <a:lvl2pPr marL="215413" indent="0">
              <a:buFont typeface="+mj-lt"/>
              <a:buNone/>
              <a:defRPr/>
            </a:lvl2pPr>
            <a:lvl3pPr marL="408022" indent="0">
              <a:buFont typeface="+mj-lt"/>
              <a:buNone/>
              <a:defRPr/>
            </a:lvl3pPr>
            <a:lvl4pPr marL="602352" indent="0">
              <a:buFont typeface="+mj-lt"/>
              <a:buNone/>
              <a:defRPr/>
            </a:lvl4pPr>
            <a:lvl5pPr marL="799470" indent="0">
              <a:buFont typeface="+mj-lt"/>
              <a:buNone/>
              <a:defRPr/>
            </a:lvl5pPr>
          </a:lstStyle>
          <a:p>
            <a:pPr lvl="0"/>
            <a:r>
              <a:rPr lang="en-US" dirty="0"/>
              <a:t>Click to edit Master text styles	</a:t>
            </a:r>
          </a:p>
          <a:p>
            <a:pPr lvl="0"/>
            <a:r>
              <a:rPr lang="en-US" dirty="0"/>
              <a:t> </a:t>
            </a:r>
          </a:p>
          <a:p>
            <a:pPr lvl="0"/>
            <a:endParaRPr lang="en-US" dirty="0"/>
          </a:p>
        </p:txBody>
      </p:sp>
      <p:sp>
        <p:nvSpPr>
          <p:cNvPr id="4" name="Title 1">
            <a:extLst>
              <a:ext uri="{FF2B5EF4-FFF2-40B4-BE49-F238E27FC236}">
                <a16:creationId xmlns:a16="http://schemas.microsoft.com/office/drawing/2014/main" id="{A89CD184-E049-E141-95B8-47025E4DF2C4}"/>
              </a:ext>
            </a:extLst>
          </p:cNvPr>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3894196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3120" userDrawn="1">
          <p15:clr>
            <a:srgbClr val="FBAE40"/>
          </p15:clr>
        </p15:guide>
        <p15:guide id="2" pos="427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3519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WHIT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3682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half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503" y="1044000"/>
            <a:ext cx="4337315"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953000" y="1044000"/>
            <a:ext cx="4543497"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055190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rd image RIGH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409499" y="1044000"/>
            <a:ext cx="6006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662051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2555020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alf image LEFT">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a:xfrm>
            <a:off x="409496" y="1044000"/>
            <a:ext cx="4543503" cy="4752000"/>
          </a:xfrm>
          <a:solidFill>
            <a:schemeClr val="bg2"/>
          </a:solidFill>
        </p:spPr>
        <p:txBody>
          <a:bodyPr/>
          <a:lstStyle>
            <a:lvl1pPr marL="0" indent="0">
              <a:buNone/>
              <a:defRPr/>
            </a:lvl1pPr>
          </a:lstStyle>
          <a:p>
            <a:endParaRPr lang="en-GB" dirty="0"/>
          </a:p>
        </p:txBody>
      </p:sp>
      <p:sp>
        <p:nvSpPr>
          <p:cNvPr id="5" name="Text Placeholder 4"/>
          <p:cNvSpPr>
            <a:spLocks noGrp="1"/>
          </p:cNvSpPr>
          <p:nvPr>
            <p:ph type="body" sz="quarter" idx="16"/>
          </p:nvPr>
        </p:nvSpPr>
        <p:spPr>
          <a:xfrm>
            <a:off x="5156950" y="1044000"/>
            <a:ext cx="4339553"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9731338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image LEFT">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51500" y="1044000"/>
            <a:ext cx="6045000" cy="4752000"/>
          </a:xfrm>
        </p:spPr>
        <p:txBody>
          <a:bodyPr/>
          <a:lstStyle>
            <a:lvl1pPr>
              <a:defRPr sz="16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p:txBody>
      </p:sp>
      <p:sp>
        <p:nvSpPr>
          <p:cNvPr id="6" name="Picture Placeholder 5"/>
          <p:cNvSpPr>
            <a:spLocks noGrp="1"/>
          </p:cNvSpPr>
          <p:nvPr>
            <p:ph type="pic" sz="quarter" idx="17"/>
          </p:nvPr>
        </p:nvSpPr>
        <p:spPr>
          <a:xfrm>
            <a:off x="409500" y="1044000"/>
            <a:ext cx="2875990" cy="4752000"/>
          </a:xfrm>
          <a:solidFill>
            <a:schemeClr val="bg2"/>
          </a:solidFill>
        </p:spPr>
        <p:txBody>
          <a:bodyPr/>
          <a:lstStyle>
            <a:lvl1pPr marL="0" indent="0">
              <a:buNone/>
              <a:defRPr/>
            </a:lvl1pPr>
          </a:lstStyle>
          <a:p>
            <a:endParaRPr lang="en-GB" dirty="0"/>
          </a:p>
        </p:txBody>
      </p:sp>
      <p:sp>
        <p:nvSpPr>
          <p:cNvPr id="7" name="Title 6"/>
          <p:cNvSpPr>
            <a:spLocks noGrp="1"/>
          </p:cNvSpPr>
          <p:nvPr>
            <p:ph type="title"/>
          </p:nvPr>
        </p:nvSpPr>
        <p:spPr>
          <a:xfrm>
            <a:off x="409500" y="108000"/>
            <a:ext cx="9087000" cy="720000"/>
          </a:xfrm>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19574187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2.pn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5.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pn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6.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12440"/>
            <a:ext cx="9080575"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GB" noProof="0" dirty="0"/>
          </a:p>
        </p:txBody>
      </p:sp>
      <p:sp>
        <p:nvSpPr>
          <p:cNvPr id="1043" name="Rectangle 19"/>
          <p:cNvSpPr>
            <a:spLocks noGrp="1" noChangeArrowheads="1"/>
          </p:cNvSpPr>
          <p:nvPr>
            <p:ph type="body" idx="1"/>
          </p:nvPr>
        </p:nvSpPr>
        <p:spPr bwMode="auto">
          <a:xfrm>
            <a:off x="415924" y="1044000"/>
            <a:ext cx="9074151" cy="4752000"/>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GB" noProof="0" dirty="0"/>
              <a:t>Click</a:t>
            </a:r>
            <a:r>
              <a:rPr lang="en-US" dirty="0"/>
              <a:t>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1"/>
          <a:stretch>
            <a:fillRect/>
          </a:stretch>
        </p:blipFill>
        <p:spPr>
          <a:xfrm>
            <a:off x="7603111" y="5905091"/>
            <a:ext cx="1893390" cy="776862"/>
          </a:xfrm>
          <a:prstGeom prst="rect">
            <a:avLst/>
          </a:prstGeom>
        </p:spPr>
      </p:pic>
      <p:pic>
        <p:nvPicPr>
          <p:cNvPr id="9" name="Picture 8" descr="A picture containing chain&#10;&#10;Description automatically generated">
            <a:extLst>
              <a:ext uri="{FF2B5EF4-FFF2-40B4-BE49-F238E27FC236}">
                <a16:creationId xmlns:a16="http://schemas.microsoft.com/office/drawing/2014/main" id="{E2AEF81A-9F5D-A64F-A0BA-96EA4EF365E0}"/>
              </a:ext>
            </a:extLst>
          </p:cNvPr>
          <p:cNvPicPr>
            <a:picLocks noChangeAspect="1"/>
          </p:cNvPicPr>
          <p:nvPr userDrawn="1"/>
        </p:nvPicPr>
        <p:blipFill rotWithShape="1">
          <a:blip r:embed="rId12"/>
          <a:srcRect l="17465" t="17508" r="16968" b="19124"/>
          <a:stretch/>
        </p:blipFill>
        <p:spPr>
          <a:xfrm>
            <a:off x="409499" y="5790883"/>
            <a:ext cx="921658" cy="890754"/>
          </a:xfrm>
          <a:prstGeom prst="rect">
            <a:avLst/>
          </a:prstGeom>
        </p:spPr>
      </p:pic>
    </p:spTree>
    <p:extLst>
      <p:ext uri="{BB962C8B-B14F-4D97-AF65-F5344CB8AC3E}">
        <p14:creationId xmlns:p14="http://schemas.microsoft.com/office/powerpoint/2010/main" val="2171877818"/>
      </p:ext>
    </p:extLst>
  </p:cSld>
  <p:clrMap bg1="dk2" tx1="lt1" bg2="dk1" tx2="lt2" accent1="accent1" accent2="accent2" accent3="accent3" accent4="accent4" accent5="accent5" accent6="accent6" hlink="hlink" folHlink="folHlink"/>
  <p:sldLayoutIdLst>
    <p:sldLayoutId id="2147483933" r:id="rId1"/>
    <p:sldLayoutId id="2147483925" r:id="rId2"/>
    <p:sldLayoutId id="2147483908" r:id="rId3"/>
    <p:sldLayoutId id="2147483909" r:id="rId4"/>
    <p:sldLayoutId id="2147483930" r:id="rId5"/>
    <p:sldLayoutId id="2147484021" r:id="rId6"/>
    <p:sldLayoutId id="2147484022" r:id="rId7"/>
    <p:sldLayoutId id="2147484023" r:id="rId8"/>
    <p:sldLayoutId id="2147484024"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2"/>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2"/>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2"/>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120" userDrawn="1">
          <p15:clr>
            <a:srgbClr val="F26B43"/>
          </p15:clr>
        </p15:guide>
        <p15:guide id="4" pos="8091" userDrawn="1">
          <p15:clr>
            <a:srgbClr val="F26B43"/>
          </p15:clr>
        </p15:guide>
        <p15:guide id="5" orient="horz" pos="5096" userDrawn="1">
          <p15:clr>
            <a:srgbClr val="F26B43"/>
          </p15:clr>
        </p15:guide>
        <p15:guide id="6" orient="horz" pos="595" userDrawn="1">
          <p15:clr>
            <a:srgbClr val="F26B43"/>
          </p15:clr>
        </p15:guide>
        <p15:guide id="7" orient="horz" pos="5480" userDrawn="1">
          <p15:clr>
            <a:srgbClr val="F26B43"/>
          </p15:clr>
        </p15:guide>
        <p15:guide id="0" pos="5978" userDrawn="1">
          <p15:clr>
            <a:srgbClr val="F26B43"/>
          </p15:clr>
        </p15:guide>
        <p15:guide id="10" orient="horz" pos="663" userDrawn="1">
          <p15:clr>
            <a:srgbClr val="F26B43"/>
          </p15:clr>
        </p15:guide>
        <p15:guide id="11" orient="horz" pos="2160" userDrawn="1">
          <p15:clr>
            <a:srgbClr val="F26B43"/>
          </p15:clr>
        </p15:guide>
        <p15:guide id="12" pos="2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15925" y="112440"/>
            <a:ext cx="907415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15924" y="1044000"/>
            <a:ext cx="9074151" cy="4752000"/>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1"/>
          <a:stretch>
            <a:fillRect/>
          </a:stretch>
        </p:blipFill>
        <p:spPr>
          <a:xfrm>
            <a:off x="7603111" y="5905091"/>
            <a:ext cx="1893390" cy="776862"/>
          </a:xfrm>
          <a:prstGeom prst="rect">
            <a:avLst/>
          </a:prstGeom>
        </p:spPr>
      </p:pic>
      <p:pic>
        <p:nvPicPr>
          <p:cNvPr id="12" name="Picture 11" descr="A close up of a sign&#10;&#10;Description automatically generated">
            <a:extLst>
              <a:ext uri="{FF2B5EF4-FFF2-40B4-BE49-F238E27FC236}">
                <a16:creationId xmlns:a16="http://schemas.microsoft.com/office/drawing/2014/main" id="{09130CC6-298E-BF4A-9F06-4F499D48A3A6}"/>
              </a:ext>
            </a:extLst>
          </p:cNvPr>
          <p:cNvPicPr>
            <a:picLocks noChangeAspect="1"/>
          </p:cNvPicPr>
          <p:nvPr userDrawn="1"/>
        </p:nvPicPr>
        <p:blipFill rotWithShape="1">
          <a:blip r:embed="rId12"/>
          <a:srcRect l="20439" t="26947" r="22013" b="19254"/>
          <a:stretch/>
        </p:blipFill>
        <p:spPr>
          <a:xfrm>
            <a:off x="415924" y="5888533"/>
            <a:ext cx="853910" cy="798262"/>
          </a:xfrm>
          <a:prstGeom prst="rect">
            <a:avLst/>
          </a:prstGeom>
        </p:spPr>
      </p:pic>
    </p:spTree>
    <p:extLst>
      <p:ext uri="{BB962C8B-B14F-4D97-AF65-F5344CB8AC3E}">
        <p14:creationId xmlns:p14="http://schemas.microsoft.com/office/powerpoint/2010/main" val="2489282255"/>
      </p:ext>
    </p:extLst>
  </p:cSld>
  <p:clrMap bg1="dk2" tx1="lt1" bg2="dk1" tx2="lt2" accent1="accent1" accent2="accent2" accent3="accent3" accent4="accent4" accent5="accent5" accent6="accent6" hlink="hlink" folHlink="folHlink"/>
  <p:sldLayoutIdLst>
    <p:sldLayoutId id="2147483960" r:id="rId1"/>
    <p:sldLayoutId id="2147483973" r:id="rId2"/>
    <p:sldLayoutId id="2147483958" r:id="rId3"/>
    <p:sldLayoutId id="2147483959" r:id="rId4"/>
    <p:sldLayoutId id="2147483963" r:id="rId5"/>
    <p:sldLayoutId id="2147484003" r:id="rId6"/>
    <p:sldLayoutId id="2147484004" r:id="rId7"/>
    <p:sldLayoutId id="2147484005" r:id="rId8"/>
    <p:sldLayoutId id="2147484006"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1"/>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1"/>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1"/>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120">
          <p15:clr>
            <a:srgbClr val="F26B43"/>
          </p15:clr>
        </p15:guide>
        <p15:guide id="4" pos="8091">
          <p15:clr>
            <a:srgbClr val="F26B43"/>
          </p15:clr>
        </p15:guide>
        <p15:guide id="5" orient="horz" pos="5096">
          <p15:clr>
            <a:srgbClr val="F26B43"/>
          </p15:clr>
        </p15:guide>
        <p15:guide id="6" orient="horz" pos="595" userDrawn="1">
          <p15:clr>
            <a:srgbClr val="F26B43"/>
          </p15:clr>
        </p15:guide>
        <p15:guide id="7" orient="horz" pos="5480">
          <p15:clr>
            <a:srgbClr val="F26B43"/>
          </p15:clr>
        </p15:guide>
        <p15:guide id="0" pos="5978">
          <p15:clr>
            <a:srgbClr val="F26B43"/>
          </p15:clr>
        </p15:guide>
        <p15:guide id="10" orient="horz" pos="572" userDrawn="1">
          <p15:clr>
            <a:srgbClr val="F26B43"/>
          </p15:clr>
        </p15:guide>
        <p15:guide id="11" orient="horz" pos="2160">
          <p15:clr>
            <a:srgbClr val="F26B43"/>
          </p15:clr>
        </p15:guide>
        <p15:guide id="12" pos="2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08000"/>
            <a:ext cx="908700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09500" y="1044000"/>
            <a:ext cx="9087000" cy="4889403"/>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2"/>
          <a:stretch>
            <a:fillRect/>
          </a:stretch>
        </p:blipFill>
        <p:spPr>
          <a:xfrm>
            <a:off x="7603111" y="5905091"/>
            <a:ext cx="1893390" cy="776862"/>
          </a:xfrm>
          <a:prstGeom prst="rect">
            <a:avLst/>
          </a:prstGeom>
        </p:spPr>
      </p:pic>
      <p:pic>
        <p:nvPicPr>
          <p:cNvPr id="9" name="Picture 8" descr="A close up of a sign&#10;&#10;Description automatically generated">
            <a:extLst>
              <a:ext uri="{FF2B5EF4-FFF2-40B4-BE49-F238E27FC236}">
                <a16:creationId xmlns:a16="http://schemas.microsoft.com/office/drawing/2014/main" id="{7E177F64-EA36-B34A-8B2A-D41D60384D9A}"/>
              </a:ext>
            </a:extLst>
          </p:cNvPr>
          <p:cNvPicPr>
            <a:picLocks noChangeAspect="1"/>
          </p:cNvPicPr>
          <p:nvPr userDrawn="1"/>
        </p:nvPicPr>
        <p:blipFill rotWithShape="1">
          <a:blip r:embed="rId13"/>
          <a:srcRect l="28845" t="6387" r="19426" b="13951"/>
          <a:stretch/>
        </p:blipFill>
        <p:spPr>
          <a:xfrm>
            <a:off x="405038" y="5879235"/>
            <a:ext cx="521245" cy="802718"/>
          </a:xfrm>
          <a:prstGeom prst="rect">
            <a:avLst/>
          </a:prstGeom>
        </p:spPr>
      </p:pic>
    </p:spTree>
    <p:extLst>
      <p:ext uri="{BB962C8B-B14F-4D97-AF65-F5344CB8AC3E}">
        <p14:creationId xmlns:p14="http://schemas.microsoft.com/office/powerpoint/2010/main" val="589759871"/>
      </p:ext>
    </p:extLst>
  </p:cSld>
  <p:clrMap bg1="dk2" tx1="lt1" bg2="dk1" tx2="lt2" accent1="accent1" accent2="accent2" accent3="accent3" accent4="accent4" accent5="accent5" accent6="accent6" hlink="hlink" folHlink="folHlink"/>
  <p:sldLayoutIdLst>
    <p:sldLayoutId id="2147483987" r:id="rId1"/>
    <p:sldLayoutId id="2147483983" r:id="rId2"/>
    <p:sldLayoutId id="2147483984" r:id="rId3"/>
    <p:sldLayoutId id="2147483985" r:id="rId4"/>
    <p:sldLayoutId id="2147483986" r:id="rId5"/>
    <p:sldLayoutId id="2147484025" r:id="rId6"/>
    <p:sldLayoutId id="2147484026" r:id="rId7"/>
    <p:sldLayoutId id="2147484027" r:id="rId8"/>
    <p:sldLayoutId id="2147484028" r:id="rId9"/>
    <p:sldLayoutId id="2147484038" r:id="rId10"/>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3"/>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3"/>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120">
          <p15:clr>
            <a:srgbClr val="F26B43"/>
          </p15:clr>
        </p15:guide>
        <p15:guide id="4" pos="8091">
          <p15:clr>
            <a:srgbClr val="F26B43"/>
          </p15:clr>
        </p15:guide>
        <p15:guide id="5" orient="horz" pos="5096">
          <p15:clr>
            <a:srgbClr val="F26B43"/>
          </p15:clr>
        </p15:guide>
        <p15:guide id="6" orient="horz" pos="595" userDrawn="1">
          <p15:clr>
            <a:srgbClr val="F26B43"/>
          </p15:clr>
        </p15:guide>
        <p15:guide id="7" orient="horz" pos="5480">
          <p15:clr>
            <a:srgbClr val="F26B43"/>
          </p15:clr>
        </p15:guide>
        <p15:guide id="0" pos="5978">
          <p15:clr>
            <a:srgbClr val="F26B43"/>
          </p15:clr>
        </p15:guide>
        <p15:guide id="10" orient="horz" pos="663">
          <p15:clr>
            <a:srgbClr val="F26B43"/>
          </p15:clr>
        </p15:guide>
        <p15:guide id="11" orient="horz" pos="2160">
          <p15:clr>
            <a:srgbClr val="F26B43"/>
          </p15:clr>
        </p15:guide>
        <p15:guide id="12" pos="2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74EC415A-9A46-1348-9FE7-F47C2AA1A685}"/>
              </a:ext>
            </a:extLst>
          </p:cNvPr>
          <p:cNvPicPr>
            <a:picLocks noChangeAspect="1"/>
          </p:cNvPicPr>
          <p:nvPr userDrawn="1"/>
        </p:nvPicPr>
        <p:blipFill>
          <a:blip r:embed="rId11"/>
          <a:stretch>
            <a:fillRect/>
          </a:stretch>
        </p:blipFill>
        <p:spPr>
          <a:xfrm>
            <a:off x="409499" y="5902797"/>
            <a:ext cx="746101" cy="779156"/>
          </a:xfrm>
          <a:prstGeom prst="rect">
            <a:avLst/>
          </a:prstGeom>
        </p:spPr>
      </p:pic>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08000"/>
            <a:ext cx="908700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09500" y="1044000"/>
            <a:ext cx="9087000" cy="4889403"/>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2"/>
          <a:stretch>
            <a:fillRect/>
          </a:stretch>
        </p:blipFill>
        <p:spPr>
          <a:xfrm>
            <a:off x="7603111" y="5905091"/>
            <a:ext cx="1893390" cy="776862"/>
          </a:xfrm>
          <a:prstGeom prst="rect">
            <a:avLst/>
          </a:prstGeom>
        </p:spPr>
      </p:pic>
    </p:spTree>
    <p:extLst>
      <p:ext uri="{BB962C8B-B14F-4D97-AF65-F5344CB8AC3E}">
        <p14:creationId xmlns:p14="http://schemas.microsoft.com/office/powerpoint/2010/main" val="397377751"/>
      </p:ext>
    </p:extLst>
  </p:cSld>
  <p:clrMap bg1="dk2" tx1="lt1" bg2="dk1" tx2="lt2" accent1="accent1" accent2="accent2" accent3="accent3" accent4="accent4" accent5="accent5" accent6="accent6" hlink="hlink" folHlink="folHlink"/>
  <p:sldLayoutIdLst>
    <p:sldLayoutId id="2147483995" r:id="rId1"/>
    <p:sldLayoutId id="2147483991" r:id="rId2"/>
    <p:sldLayoutId id="2147483992" r:id="rId3"/>
    <p:sldLayoutId id="2147483993" r:id="rId4"/>
    <p:sldLayoutId id="2147483994" r:id="rId5"/>
    <p:sldLayoutId id="2147484029" r:id="rId6"/>
    <p:sldLayoutId id="2147484030" r:id="rId7"/>
    <p:sldLayoutId id="2147484031" r:id="rId8"/>
    <p:sldLayoutId id="2147484032"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4"/>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4"/>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4"/>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3120">
          <p15:clr>
            <a:srgbClr val="F26B43"/>
          </p15:clr>
        </p15:guide>
        <p15:guide id="4" pos="8091">
          <p15:clr>
            <a:srgbClr val="F26B43"/>
          </p15:clr>
        </p15:guide>
        <p15:guide id="5" orient="horz" pos="5096">
          <p15:clr>
            <a:srgbClr val="F26B43"/>
          </p15:clr>
        </p15:guide>
        <p15:guide id="6" orient="horz" pos="595" userDrawn="1">
          <p15:clr>
            <a:srgbClr val="F26B43"/>
          </p15:clr>
        </p15:guide>
        <p15:guide id="7" orient="horz" pos="5480">
          <p15:clr>
            <a:srgbClr val="F26B43"/>
          </p15:clr>
        </p15:guide>
        <p15:guide id="0" pos="5978">
          <p15:clr>
            <a:srgbClr val="F26B43"/>
          </p15:clr>
        </p15:guide>
        <p15:guide id="10" orient="horz" pos="663">
          <p15:clr>
            <a:srgbClr val="F26B43"/>
          </p15:clr>
        </p15:guide>
        <p15:guide id="11" orient="horz" pos="2160">
          <p15:clr>
            <a:srgbClr val="F26B43"/>
          </p15:clr>
        </p15:guide>
        <p15:guide id="12" pos="2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48EBB3-6E6D-2845-A24D-F395330B21DE}"/>
              </a:ext>
            </a:extLst>
          </p:cNvPr>
          <p:cNvSpPr/>
          <p:nvPr userDrawn="1"/>
        </p:nvSpPr>
        <p:spPr bwMode="auto">
          <a:xfrm>
            <a:off x="0" y="0"/>
            <a:ext cx="9906000" cy="94488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85000"/>
              </a:lnSpc>
              <a:spcBef>
                <a:spcPct val="0"/>
              </a:spcBef>
              <a:spcAft>
                <a:spcPts val="1200"/>
              </a:spcAft>
              <a:buClrTx/>
              <a:buSzTx/>
              <a:buFontTx/>
              <a:buNone/>
              <a:tabLst/>
            </a:pPr>
            <a:endParaRPr kumimoji="0" lang="en-GB" sz="2000" b="0" i="0" u="none" strike="noStrike" cap="none" normalizeH="0" baseline="0" dirty="0">
              <a:ln>
                <a:noFill/>
              </a:ln>
              <a:solidFill>
                <a:srgbClr val="5F5F5F"/>
              </a:solidFill>
              <a:effectLst/>
              <a:latin typeface="+mn-lt"/>
            </a:endParaRPr>
          </a:p>
        </p:txBody>
      </p:sp>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08000"/>
            <a:ext cx="908700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09500" y="1044000"/>
            <a:ext cx="9087000" cy="4889403"/>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3" name="Picture 2" descr="A close up of a logo&#10;&#10;Description automatically generated">
            <a:extLst>
              <a:ext uri="{FF2B5EF4-FFF2-40B4-BE49-F238E27FC236}">
                <a16:creationId xmlns:a16="http://schemas.microsoft.com/office/drawing/2014/main" id="{EE1ACD11-E106-A041-9A67-00DAD5521157}"/>
              </a:ext>
            </a:extLst>
          </p:cNvPr>
          <p:cNvPicPr>
            <a:picLocks noChangeAspect="1"/>
          </p:cNvPicPr>
          <p:nvPr userDrawn="1"/>
        </p:nvPicPr>
        <p:blipFill>
          <a:blip r:embed="rId11"/>
          <a:stretch>
            <a:fillRect/>
          </a:stretch>
        </p:blipFill>
        <p:spPr>
          <a:xfrm>
            <a:off x="7603111" y="5905091"/>
            <a:ext cx="1893390" cy="776862"/>
          </a:xfrm>
          <a:prstGeom prst="rect">
            <a:avLst/>
          </a:prstGeom>
        </p:spPr>
      </p:pic>
      <p:pic>
        <p:nvPicPr>
          <p:cNvPr id="4" name="Picture 3">
            <a:extLst>
              <a:ext uri="{FF2B5EF4-FFF2-40B4-BE49-F238E27FC236}">
                <a16:creationId xmlns:a16="http://schemas.microsoft.com/office/drawing/2014/main" id="{CE9195B8-F155-4F41-ADAE-D00C735EADCB}"/>
              </a:ext>
            </a:extLst>
          </p:cNvPr>
          <p:cNvPicPr>
            <a:picLocks noChangeAspect="1"/>
          </p:cNvPicPr>
          <p:nvPr userDrawn="1"/>
        </p:nvPicPr>
        <p:blipFill rotWithShape="1">
          <a:blip r:embed="rId12"/>
          <a:srcRect l="11739" t="9504" r="9565" b="6147"/>
          <a:stretch/>
        </p:blipFill>
        <p:spPr>
          <a:xfrm>
            <a:off x="409500" y="5905091"/>
            <a:ext cx="724804" cy="776862"/>
          </a:xfrm>
          <a:prstGeom prst="rect">
            <a:avLst/>
          </a:prstGeom>
        </p:spPr>
      </p:pic>
    </p:spTree>
    <p:extLst>
      <p:ext uri="{BB962C8B-B14F-4D97-AF65-F5344CB8AC3E}">
        <p14:creationId xmlns:p14="http://schemas.microsoft.com/office/powerpoint/2010/main" val="3069260482"/>
      </p:ext>
    </p:extLst>
  </p:cSld>
  <p:clrMap bg1="dk2" tx1="lt1" bg2="dk1"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33" r:id="rId6"/>
    <p:sldLayoutId id="2147484034" r:id="rId7"/>
    <p:sldLayoutId id="2147484035" r:id="rId8"/>
    <p:sldLayoutId id="2147484036" r:id="rId9"/>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tx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
          <a:schemeClr val="accent5"/>
        </a:buClr>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
          <a:schemeClr val="accent5"/>
        </a:buClr>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
          <a:schemeClr val="accent5"/>
        </a:buClr>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3120">
          <p15:clr>
            <a:srgbClr val="F26B43"/>
          </p15:clr>
        </p15:guide>
        <p15:guide id="4" pos="8091">
          <p15:clr>
            <a:srgbClr val="F26B43"/>
          </p15:clr>
        </p15:guide>
        <p15:guide id="5" orient="horz" pos="5096">
          <p15:clr>
            <a:srgbClr val="F26B43"/>
          </p15:clr>
        </p15:guide>
        <p15:guide id="6" orient="horz" pos="595">
          <p15:clr>
            <a:srgbClr val="F26B43"/>
          </p15:clr>
        </p15:guide>
        <p15:guide id="7" orient="horz" pos="5480">
          <p15:clr>
            <a:srgbClr val="F26B43"/>
          </p15:clr>
        </p15:guide>
        <p15:guide id="0" pos="5978">
          <p15:clr>
            <a:srgbClr val="F26B43"/>
          </p15:clr>
        </p15:guide>
        <p15:guide id="10" orient="horz" pos="663">
          <p15:clr>
            <a:srgbClr val="F26B43"/>
          </p15:clr>
        </p15:guide>
        <p15:guide id="11" orient="horz" pos="2160">
          <p15:clr>
            <a:srgbClr val="F26B43"/>
          </p15:clr>
        </p15:guide>
        <p15:guide id="12" pos="26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0" y="3"/>
            <a:ext cx="9906000" cy="876300"/>
          </a:xfrm>
          <a:prstGeom prst="rect">
            <a:avLst/>
          </a:prstGeom>
          <a:noFill/>
          <a:ln w="12700">
            <a:noFill/>
            <a:miter lim="800000"/>
            <a:headEnd/>
            <a:tailEnd/>
          </a:ln>
          <a:effectLst/>
        </p:spPr>
        <p:txBody>
          <a:bodyPr wrap="none" anchor="t"/>
          <a:lstStyle/>
          <a:p>
            <a:pPr defTabSz="742923" eaLnBrk="0" fontAlgn="base" hangingPunct="0">
              <a:spcBef>
                <a:spcPct val="0"/>
              </a:spcBef>
              <a:spcAft>
                <a:spcPct val="0"/>
              </a:spcAft>
            </a:pPr>
            <a:endParaRPr lang="en-GB" sz="1300" dirty="0">
              <a:solidFill>
                <a:srgbClr val="5F5F5F"/>
              </a:solidFill>
              <a:cs typeface="Tahoma" panose="020B0604030504040204" pitchFamily="34" charset="0"/>
            </a:endParaRPr>
          </a:p>
        </p:txBody>
      </p:sp>
      <p:sp>
        <p:nvSpPr>
          <p:cNvPr id="1042" name="Rectangle 18"/>
          <p:cNvSpPr>
            <a:spLocks noGrp="1" noChangeArrowheads="1"/>
          </p:cNvSpPr>
          <p:nvPr>
            <p:ph type="title"/>
          </p:nvPr>
        </p:nvSpPr>
        <p:spPr bwMode="auto">
          <a:xfrm>
            <a:off x="409500" y="108000"/>
            <a:ext cx="9087000" cy="7200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endParaRPr lang="en-US" dirty="0"/>
          </a:p>
        </p:txBody>
      </p:sp>
      <p:sp>
        <p:nvSpPr>
          <p:cNvPr id="1043" name="Rectangle 19"/>
          <p:cNvSpPr>
            <a:spLocks noGrp="1" noChangeArrowheads="1"/>
          </p:cNvSpPr>
          <p:nvPr>
            <p:ph type="body" idx="1"/>
          </p:nvPr>
        </p:nvSpPr>
        <p:spPr bwMode="auto">
          <a:xfrm>
            <a:off x="409500" y="1044000"/>
            <a:ext cx="9087000" cy="4752000"/>
          </a:xfrm>
          <a:prstGeom prst="rect">
            <a:avLst/>
          </a:prstGeom>
          <a:noFill/>
          <a:ln w="12700">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p:txBody>
      </p:sp>
      <p:pic>
        <p:nvPicPr>
          <p:cNvPr id="5" name="Picture 4" descr="A close up of a logo&#10;&#10;Description automatically generated">
            <a:extLst>
              <a:ext uri="{FF2B5EF4-FFF2-40B4-BE49-F238E27FC236}">
                <a16:creationId xmlns:a16="http://schemas.microsoft.com/office/drawing/2014/main" id="{5D9DDFC5-5F98-9341-ADA4-444EE18C6B31}"/>
              </a:ext>
            </a:extLst>
          </p:cNvPr>
          <p:cNvPicPr>
            <a:picLocks noChangeAspect="1"/>
          </p:cNvPicPr>
          <p:nvPr userDrawn="1"/>
        </p:nvPicPr>
        <p:blipFill>
          <a:blip r:embed="rId7"/>
          <a:stretch>
            <a:fillRect/>
          </a:stretch>
        </p:blipFill>
        <p:spPr>
          <a:xfrm>
            <a:off x="7603111" y="5905091"/>
            <a:ext cx="1893390" cy="776862"/>
          </a:xfrm>
          <a:prstGeom prst="rect">
            <a:avLst/>
          </a:prstGeom>
        </p:spPr>
      </p:pic>
      <p:pic>
        <p:nvPicPr>
          <p:cNvPr id="6" name="Picture 5" descr="A close up of a logo&#10;&#10;Description automatically generated">
            <a:extLst>
              <a:ext uri="{FF2B5EF4-FFF2-40B4-BE49-F238E27FC236}">
                <a16:creationId xmlns:a16="http://schemas.microsoft.com/office/drawing/2014/main" id="{58843581-A7D4-3C46-A4F3-10CC8EE34A20}"/>
              </a:ext>
            </a:extLst>
          </p:cNvPr>
          <p:cNvPicPr>
            <a:picLocks noChangeAspect="1"/>
          </p:cNvPicPr>
          <p:nvPr userDrawn="1"/>
        </p:nvPicPr>
        <p:blipFill>
          <a:blip r:embed="rId8"/>
          <a:stretch>
            <a:fillRect/>
          </a:stretch>
        </p:blipFill>
        <p:spPr>
          <a:xfrm>
            <a:off x="477246" y="5905091"/>
            <a:ext cx="797522" cy="765816"/>
          </a:xfrm>
          <a:prstGeom prst="rect">
            <a:avLst/>
          </a:prstGeom>
        </p:spPr>
      </p:pic>
    </p:spTree>
    <p:extLst>
      <p:ext uri="{BB962C8B-B14F-4D97-AF65-F5344CB8AC3E}">
        <p14:creationId xmlns:p14="http://schemas.microsoft.com/office/powerpoint/2010/main" val="2438599572"/>
      </p:ext>
    </p:extLst>
  </p:cSld>
  <p:clrMap bg1="dk2" tx1="lt1" bg2="dk1" tx2="lt2" accent1="accent1" accent2="accent2" accent3="accent3" accent4="accent4" accent5="accent5" accent6="accent6" hlink="hlink" folHlink="folHlink"/>
  <p:sldLayoutIdLst>
    <p:sldLayoutId id="2147483998" r:id="rId1"/>
    <p:sldLayoutId id="2147483964" r:id="rId2"/>
    <p:sldLayoutId id="2147483997" r:id="rId3"/>
    <p:sldLayoutId id="2147483953" r:id="rId4"/>
    <p:sldLayoutId id="2147483996" r:id="rId5"/>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algn="l" rtl="0" eaLnBrk="1" fontAlgn="base" hangingPunct="1">
        <a:spcBef>
          <a:spcPct val="0"/>
        </a:spcBef>
        <a:spcAft>
          <a:spcPct val="0"/>
        </a:spcAft>
        <a:defRPr sz="2400" b="1" i="0" cap="none" baseline="0">
          <a:solidFill>
            <a:schemeClr val="bg1"/>
          </a:solidFill>
          <a:latin typeface="+mj-lt"/>
          <a:ea typeface="+mj-ea"/>
          <a:cs typeface="Tahoma" panose="020B0604030504040204" pitchFamily="34" charset="0"/>
        </a:defRPr>
      </a:lvl1pPr>
      <a:lvl2pPr algn="l" rtl="0" eaLnBrk="1" fontAlgn="base" hangingPunct="1">
        <a:spcBef>
          <a:spcPct val="0"/>
        </a:spcBef>
        <a:spcAft>
          <a:spcPct val="0"/>
        </a:spcAft>
        <a:defRPr sz="2600">
          <a:solidFill>
            <a:srgbClr val="5F5F5F"/>
          </a:solidFill>
          <a:latin typeface="Univers" pitchFamily="34" charset="0"/>
        </a:defRPr>
      </a:lvl2pPr>
      <a:lvl3pPr algn="l" rtl="0" eaLnBrk="1" fontAlgn="base" hangingPunct="1">
        <a:spcBef>
          <a:spcPct val="0"/>
        </a:spcBef>
        <a:spcAft>
          <a:spcPct val="0"/>
        </a:spcAft>
        <a:defRPr sz="2600">
          <a:solidFill>
            <a:srgbClr val="5F5F5F"/>
          </a:solidFill>
          <a:latin typeface="Univers" pitchFamily="34" charset="0"/>
        </a:defRPr>
      </a:lvl3pPr>
      <a:lvl4pPr algn="l" rtl="0" eaLnBrk="1" fontAlgn="base" hangingPunct="1">
        <a:spcBef>
          <a:spcPct val="0"/>
        </a:spcBef>
        <a:spcAft>
          <a:spcPct val="0"/>
        </a:spcAft>
        <a:defRPr sz="2600">
          <a:solidFill>
            <a:srgbClr val="5F5F5F"/>
          </a:solidFill>
          <a:latin typeface="Univers" pitchFamily="34" charset="0"/>
        </a:defRPr>
      </a:lvl4pPr>
      <a:lvl5pPr algn="l" rtl="0" eaLnBrk="1" fontAlgn="base" hangingPunct="1">
        <a:spcBef>
          <a:spcPct val="0"/>
        </a:spcBef>
        <a:spcAft>
          <a:spcPct val="0"/>
        </a:spcAft>
        <a:defRPr sz="2600">
          <a:solidFill>
            <a:srgbClr val="5F5F5F"/>
          </a:solidFill>
          <a:latin typeface="Univers" pitchFamily="34" charset="0"/>
        </a:defRPr>
      </a:lvl5pPr>
      <a:lvl6pPr marL="371461" algn="l" rtl="0" eaLnBrk="1" fontAlgn="base" hangingPunct="1">
        <a:spcBef>
          <a:spcPct val="0"/>
        </a:spcBef>
        <a:spcAft>
          <a:spcPct val="0"/>
        </a:spcAft>
        <a:defRPr sz="2600">
          <a:solidFill>
            <a:srgbClr val="5F5F5F"/>
          </a:solidFill>
          <a:latin typeface="Univers" pitchFamily="34" charset="0"/>
        </a:defRPr>
      </a:lvl6pPr>
      <a:lvl7pPr marL="742923" algn="l" rtl="0" eaLnBrk="1" fontAlgn="base" hangingPunct="1">
        <a:spcBef>
          <a:spcPct val="0"/>
        </a:spcBef>
        <a:spcAft>
          <a:spcPct val="0"/>
        </a:spcAft>
        <a:defRPr sz="2600">
          <a:solidFill>
            <a:srgbClr val="5F5F5F"/>
          </a:solidFill>
          <a:latin typeface="Univers" pitchFamily="34" charset="0"/>
        </a:defRPr>
      </a:lvl7pPr>
      <a:lvl8pPr marL="1114384" algn="l" rtl="0" eaLnBrk="1" fontAlgn="base" hangingPunct="1">
        <a:spcBef>
          <a:spcPct val="0"/>
        </a:spcBef>
        <a:spcAft>
          <a:spcPct val="0"/>
        </a:spcAft>
        <a:defRPr sz="2600">
          <a:solidFill>
            <a:srgbClr val="5F5F5F"/>
          </a:solidFill>
          <a:latin typeface="Univers" pitchFamily="34" charset="0"/>
        </a:defRPr>
      </a:lvl8pPr>
      <a:lvl9pPr marL="1485846" algn="l" rtl="0" eaLnBrk="1" fontAlgn="base" hangingPunct="1">
        <a:spcBef>
          <a:spcPct val="0"/>
        </a:spcBef>
        <a:spcAft>
          <a:spcPct val="0"/>
        </a:spcAft>
        <a:defRPr sz="2600">
          <a:solidFill>
            <a:srgbClr val="5F5F5F"/>
          </a:solidFill>
          <a:latin typeface="Univers" pitchFamily="34" charset="0"/>
        </a:defRPr>
      </a:lvl9pPr>
    </p:titleStyle>
    <p:bodyStyle>
      <a:lvl1pPr marL="290634" indent="-271718" algn="l" rtl="0" eaLnBrk="1" fontAlgn="base" hangingPunct="1">
        <a:lnSpc>
          <a:spcPct val="100000"/>
        </a:lnSpc>
        <a:spcBef>
          <a:spcPts val="0"/>
        </a:spcBef>
        <a:spcAft>
          <a:spcPts val="650"/>
        </a:spcAft>
        <a:buClrTx/>
        <a:buFont typeface="Arial" panose="020B0604020202020204" pitchFamily="34" charset="0"/>
        <a:buChar char="•"/>
        <a:defRPr sz="1800" b="0" i="0">
          <a:solidFill>
            <a:schemeClr val="bg1"/>
          </a:solidFill>
          <a:latin typeface="+mn-lt"/>
          <a:ea typeface="+mn-ea"/>
          <a:cs typeface="Tahoma" panose="020B0604030504040204" pitchFamily="34" charset="0"/>
        </a:defRPr>
      </a:lvl1pPr>
      <a:lvl2pPr marL="488404" indent="-272991" algn="l" rtl="0" eaLnBrk="1" fontAlgn="base" hangingPunct="1">
        <a:lnSpc>
          <a:spcPct val="100000"/>
        </a:lnSpc>
        <a:spcBef>
          <a:spcPts val="0"/>
        </a:spcBef>
        <a:spcAft>
          <a:spcPts val="650"/>
        </a:spcAft>
        <a:buClrTx/>
        <a:buFont typeface="Arial" panose="020B0604020202020204" pitchFamily="34" charset="0"/>
        <a:buChar char="•"/>
        <a:defRPr sz="1600" b="0" i="0">
          <a:solidFill>
            <a:schemeClr val="bg1"/>
          </a:solidFill>
          <a:latin typeface="+mn-lt"/>
          <a:cs typeface="Tahoma" panose="020B0604030504040204" pitchFamily="34" charset="0"/>
        </a:defRPr>
      </a:lvl2pPr>
      <a:lvl3pPr marL="681013" indent="-272991" algn="l" rtl="0" eaLnBrk="1" fontAlgn="base" hangingPunct="1">
        <a:lnSpc>
          <a:spcPct val="100000"/>
        </a:lnSpc>
        <a:spcBef>
          <a:spcPts val="0"/>
        </a:spcBef>
        <a:spcAft>
          <a:spcPts val="650"/>
        </a:spcAft>
        <a:buClrTx/>
        <a:buSzPct val="100000"/>
        <a:buFont typeface="Arial" panose="020B0604020202020204" pitchFamily="34" charset="0"/>
        <a:buChar char="•"/>
        <a:defRPr sz="1400" b="0" i="0">
          <a:solidFill>
            <a:schemeClr val="bg1"/>
          </a:solidFill>
          <a:latin typeface="+mn-lt"/>
          <a:cs typeface="Tahoma" panose="020B0604030504040204" pitchFamily="34" charset="0"/>
        </a:defRPr>
      </a:lvl3pPr>
      <a:lvl4pPr marL="875343"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tabLst/>
        <a:defRPr sz="1400" b="0" i="0">
          <a:solidFill>
            <a:schemeClr val="bg1"/>
          </a:solidFill>
          <a:latin typeface="+mn-lt"/>
          <a:cs typeface="Tahoma" panose="020B0604030504040204" pitchFamily="34" charset="0"/>
        </a:defRPr>
      </a:lvl4pPr>
      <a:lvl5pPr marL="1072461" indent="-272991" algn="l" rtl="0" eaLnBrk="1" fontAlgn="base" hangingPunct="1">
        <a:lnSpc>
          <a:spcPct val="100000"/>
        </a:lnSpc>
        <a:spcBef>
          <a:spcPts val="0"/>
        </a:spcBef>
        <a:spcAft>
          <a:spcPts val="650"/>
        </a:spcAft>
        <a:buClr>
          <a:schemeClr val="accent3"/>
        </a:buClr>
        <a:buSzPct val="100000"/>
        <a:buFont typeface="Arial" panose="020B0604020202020204" pitchFamily="34" charset="0"/>
        <a:buChar char="•"/>
        <a:defRPr sz="1400" b="0" i="0">
          <a:solidFill>
            <a:schemeClr val="bg1"/>
          </a:solidFill>
          <a:latin typeface="+mn-lt"/>
          <a:cs typeface="Tahoma" panose="020B0604030504040204" pitchFamily="34" charset="0"/>
        </a:defRPr>
      </a:lvl5pPr>
      <a:lvl6pPr marL="2043038" indent="-185731" algn="l" rtl="0" eaLnBrk="1" fontAlgn="base" hangingPunct="1">
        <a:spcBef>
          <a:spcPct val="20000"/>
        </a:spcBef>
        <a:spcAft>
          <a:spcPct val="0"/>
        </a:spcAft>
        <a:buClr>
          <a:srgbClr val="A4A2D6"/>
        </a:buClr>
        <a:buSzPct val="80000"/>
        <a:buChar char="•"/>
        <a:defRPr sz="1300">
          <a:solidFill>
            <a:srgbClr val="5F5F5F"/>
          </a:solidFill>
          <a:latin typeface="+mn-lt"/>
        </a:defRPr>
      </a:lvl6pPr>
      <a:lvl7pPr marL="2414499" indent="-185731" algn="l" rtl="0" eaLnBrk="1" fontAlgn="base" hangingPunct="1">
        <a:spcBef>
          <a:spcPct val="20000"/>
        </a:spcBef>
        <a:spcAft>
          <a:spcPct val="0"/>
        </a:spcAft>
        <a:buClr>
          <a:srgbClr val="A4A2D6"/>
        </a:buClr>
        <a:buSzPct val="80000"/>
        <a:buChar char="•"/>
        <a:defRPr sz="1300">
          <a:solidFill>
            <a:srgbClr val="5F5F5F"/>
          </a:solidFill>
          <a:latin typeface="+mn-lt"/>
        </a:defRPr>
      </a:lvl7pPr>
      <a:lvl8pPr marL="2785961" indent="-185731" algn="l" rtl="0" eaLnBrk="1" fontAlgn="base" hangingPunct="1">
        <a:spcBef>
          <a:spcPct val="20000"/>
        </a:spcBef>
        <a:spcAft>
          <a:spcPct val="0"/>
        </a:spcAft>
        <a:buClr>
          <a:srgbClr val="A4A2D6"/>
        </a:buClr>
        <a:buSzPct val="80000"/>
        <a:buChar char="•"/>
        <a:defRPr sz="1300">
          <a:solidFill>
            <a:srgbClr val="5F5F5F"/>
          </a:solidFill>
          <a:latin typeface="+mn-lt"/>
        </a:defRPr>
      </a:lvl8pPr>
      <a:lvl9pPr marL="3157422" indent="-185731" algn="l" rtl="0" eaLnBrk="1" fontAlgn="base" hangingPunct="1">
        <a:spcBef>
          <a:spcPct val="20000"/>
        </a:spcBef>
        <a:spcAft>
          <a:spcPct val="0"/>
        </a:spcAft>
        <a:buClr>
          <a:srgbClr val="A4A2D6"/>
        </a:buClr>
        <a:buSzPct val="80000"/>
        <a:buChar char="•"/>
        <a:defRPr sz="1300">
          <a:solidFill>
            <a:srgbClr val="5F5F5F"/>
          </a:solidFill>
          <a:latin typeface="+mn-lt"/>
        </a:defRPr>
      </a:lvl9pPr>
    </p:bodyStyle>
    <p:otherStyle>
      <a:defPPr>
        <a:defRPr lang="en-US"/>
      </a:defPPr>
      <a:lvl1pPr marL="0" algn="l" defTabSz="742923" rtl="0" eaLnBrk="1" latinLnBrk="0" hangingPunct="1">
        <a:defRPr sz="1462" kern="1200">
          <a:solidFill>
            <a:schemeClr val="tx1"/>
          </a:solidFill>
          <a:latin typeface="+mn-lt"/>
          <a:ea typeface="+mn-ea"/>
          <a:cs typeface="+mn-cs"/>
        </a:defRPr>
      </a:lvl1pPr>
      <a:lvl2pPr marL="371461" algn="l" defTabSz="742923" rtl="0" eaLnBrk="1" latinLnBrk="0" hangingPunct="1">
        <a:defRPr sz="1462" kern="1200">
          <a:solidFill>
            <a:schemeClr val="tx1"/>
          </a:solidFill>
          <a:latin typeface="+mn-lt"/>
          <a:ea typeface="+mn-ea"/>
          <a:cs typeface="+mn-cs"/>
        </a:defRPr>
      </a:lvl2pPr>
      <a:lvl3pPr marL="742923" algn="l" defTabSz="742923" rtl="0" eaLnBrk="1" latinLnBrk="0" hangingPunct="1">
        <a:defRPr sz="1462" kern="1200">
          <a:solidFill>
            <a:schemeClr val="tx1"/>
          </a:solidFill>
          <a:latin typeface="+mn-lt"/>
          <a:ea typeface="+mn-ea"/>
          <a:cs typeface="+mn-cs"/>
        </a:defRPr>
      </a:lvl3pPr>
      <a:lvl4pPr marL="1114384" algn="l" defTabSz="742923" rtl="0" eaLnBrk="1" latinLnBrk="0" hangingPunct="1">
        <a:defRPr sz="1462" kern="1200">
          <a:solidFill>
            <a:schemeClr val="tx1"/>
          </a:solidFill>
          <a:latin typeface="+mn-lt"/>
          <a:ea typeface="+mn-ea"/>
          <a:cs typeface="+mn-cs"/>
        </a:defRPr>
      </a:lvl4pPr>
      <a:lvl5pPr marL="1485846" algn="l" defTabSz="742923" rtl="0" eaLnBrk="1" latinLnBrk="0" hangingPunct="1">
        <a:defRPr sz="1462" kern="1200">
          <a:solidFill>
            <a:schemeClr val="tx1"/>
          </a:solidFill>
          <a:latin typeface="+mn-lt"/>
          <a:ea typeface="+mn-ea"/>
          <a:cs typeface="+mn-cs"/>
        </a:defRPr>
      </a:lvl5pPr>
      <a:lvl6pPr marL="1857307" algn="l" defTabSz="742923" rtl="0" eaLnBrk="1" latinLnBrk="0" hangingPunct="1">
        <a:defRPr sz="1462" kern="1200">
          <a:solidFill>
            <a:schemeClr val="tx1"/>
          </a:solidFill>
          <a:latin typeface="+mn-lt"/>
          <a:ea typeface="+mn-ea"/>
          <a:cs typeface="+mn-cs"/>
        </a:defRPr>
      </a:lvl6pPr>
      <a:lvl7pPr marL="2228768" algn="l" defTabSz="742923" rtl="0" eaLnBrk="1" latinLnBrk="0" hangingPunct="1">
        <a:defRPr sz="1462" kern="1200">
          <a:solidFill>
            <a:schemeClr val="tx1"/>
          </a:solidFill>
          <a:latin typeface="+mn-lt"/>
          <a:ea typeface="+mn-ea"/>
          <a:cs typeface="+mn-cs"/>
        </a:defRPr>
      </a:lvl7pPr>
      <a:lvl8pPr marL="2600230" algn="l" defTabSz="742923" rtl="0" eaLnBrk="1" latinLnBrk="0" hangingPunct="1">
        <a:defRPr sz="1462" kern="1200">
          <a:solidFill>
            <a:schemeClr val="tx1"/>
          </a:solidFill>
          <a:latin typeface="+mn-lt"/>
          <a:ea typeface="+mn-ea"/>
          <a:cs typeface="+mn-cs"/>
        </a:defRPr>
      </a:lvl8pPr>
      <a:lvl9pPr marL="2971692" algn="l" defTabSz="742923"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p15:clr>
            <a:srgbClr val="F26B43"/>
          </p15:clr>
        </p15:guide>
        <p15:guide id="2" pos="3120">
          <p15:clr>
            <a:srgbClr val="F26B43"/>
          </p15:clr>
        </p15:guide>
        <p15:guide id="4" pos="8091">
          <p15:clr>
            <a:srgbClr val="F26B43"/>
          </p15:clr>
        </p15:guide>
        <p15:guide id="5" orient="horz" pos="5096">
          <p15:clr>
            <a:srgbClr val="F26B43"/>
          </p15:clr>
        </p15:guide>
        <p15:guide id="6" orient="horz" pos="572">
          <p15:clr>
            <a:srgbClr val="F26B43"/>
          </p15:clr>
        </p15:guide>
        <p15:guide id="7" orient="horz" pos="5480">
          <p15:clr>
            <a:srgbClr val="F26B43"/>
          </p15:clr>
        </p15:guide>
        <p15:guide id="0" pos="5978">
          <p15:clr>
            <a:srgbClr val="F26B43"/>
          </p15:clr>
        </p15:guide>
        <p15:guide id="10" orient="horz" pos="663">
          <p15:clr>
            <a:srgbClr val="F26B43"/>
          </p15:clr>
        </p15:guide>
        <p15:guide id="11" orient="horz" pos="2160">
          <p15:clr>
            <a:srgbClr val="F26B43"/>
          </p15:clr>
        </p15:guide>
        <p15:guide id="12" pos="2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ed.com/talks/cal_newport_why_you_should_quit_social_media?language=en" TargetMode="External"/><Relationship Id="rId2" Type="http://schemas.openxmlformats.org/officeDocument/2006/relationships/hyperlink" Target="https://vimeo.com/347301077"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irisbh.com.br/en/blog-en/safer-internet-day-2018/" TargetMode="External"/><Relationship Id="rId2" Type="http://schemas.openxmlformats.org/officeDocument/2006/relationships/hyperlink" Target="https://www.nativosdigitales.org/"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rliament.uk/education-resources/Parliament%20Week/Primary%20Debating%20Resources%202016.pdf" TargetMode="External"/><Relationship Id="rId2" Type="http://schemas.openxmlformats.org/officeDocument/2006/relationships/hyperlink" Target="https://www.thinkuknow.co.uk/" TargetMode="External"/><Relationship Id="rId1" Type="http://schemas.openxmlformats.org/officeDocument/2006/relationships/slideLayout" Target="../slideLayouts/slideLayout22.xml"/><Relationship Id="rId6" Type="http://schemas.openxmlformats.org/officeDocument/2006/relationships/hyperlink" Target="https://www.futureme.org/letters/new" TargetMode="External"/><Relationship Id="rId5" Type="http://schemas.openxmlformats.org/officeDocument/2006/relationships/hyperlink" Target="https://www.healthforteens.co.uk/lifestyle/online-gaming/" TargetMode="External"/><Relationship Id="rId4" Type="http://schemas.openxmlformats.org/officeDocument/2006/relationships/hyperlink" Target="https://www.rsph.org.uk/our-work/campaigns/status-of-mind.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yberbullying.org/most-popular-social-media-apps" TargetMode="External"/><Relationship Id="rId2" Type="http://schemas.openxmlformats.org/officeDocument/2006/relationships/hyperlink" Target="https://www.commonsensemedia.org/" TargetMode="External"/><Relationship Id="rId1" Type="http://schemas.openxmlformats.org/officeDocument/2006/relationships/slideLayout" Target="../slideLayouts/slideLayout22.xml"/><Relationship Id="rId4" Type="http://schemas.openxmlformats.org/officeDocument/2006/relationships/hyperlink" Target="https://medicalopinionasia.com/2017/11/20/how-does-your-childs-screen-time-measure-u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ed.com/talks/juan_enriquez_how_to_think_about_digital_tattoos/discussion?qsha=1&amp;utm_expid=166907-" TargetMode="External"/><Relationship Id="rId2" Type="http://schemas.openxmlformats.org/officeDocument/2006/relationships/hyperlink" Target="https://www.youtube.com/watch?v=YPmNf362_K0" TargetMode="External"/><Relationship Id="rId1" Type="http://schemas.openxmlformats.org/officeDocument/2006/relationships/slideLayout" Target="../slideLayouts/slideLayout22.xml"/><Relationship Id="rId6" Type="http://schemas.openxmlformats.org/officeDocument/2006/relationships/hyperlink" Target="https://www.commonsensemedia.org/" TargetMode="External"/><Relationship Id="rId5" Type="http://schemas.openxmlformats.org/officeDocument/2006/relationships/hyperlink" Target="https://www.youtube.com/watch?v=UA8kZZS_bzc" TargetMode="External"/><Relationship Id="rId4" Type="http://schemas.openxmlformats.org/officeDocument/2006/relationships/hyperlink" Target="http://www.drmariswingle.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ychildren.org/English/media/Pages/default.aspx" TargetMode="External"/><Relationship Id="rId2" Type="http://schemas.openxmlformats.org/officeDocument/2006/relationships/hyperlink" Target="https://www.aap.org/en-us/about-the-aap/aap-press-room/Pages/American-Academy-of-Pediatrics-Announces-New-Recommendations-for-Childrens-Media-Use.aspx" TargetMode="External"/><Relationship Id="rId1" Type="http://schemas.openxmlformats.org/officeDocument/2006/relationships/slideLayout" Target="../slideLayouts/slideLayout22.xml"/><Relationship Id="rId4" Type="http://schemas.openxmlformats.org/officeDocument/2006/relationships/hyperlink" Target="https://www.zerotothree.org/resources/series/screen-sen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ommonsensemedia.org/" TargetMode="External"/><Relationship Id="rId2" Type="http://schemas.openxmlformats.org/officeDocument/2006/relationships/hyperlink" Target="https://www.internetmatters.org/" TargetMode="External"/><Relationship Id="rId1" Type="http://schemas.openxmlformats.org/officeDocument/2006/relationships/slideLayout" Target="../slideLayouts/slideLayout22.xml"/><Relationship Id="rId5" Type="http://schemas.openxmlformats.org/officeDocument/2006/relationships/hyperlink" Target="https://www.psychologytoday.com/gb/blog/when-kids-call-the-shots/201804/the-best-technology-screen-time-contract-kids" TargetMode="External"/><Relationship Id="rId4" Type="http://schemas.openxmlformats.org/officeDocument/2006/relationships/hyperlink" Target="https://www.amazon.com/Boy-Made-Blocks-uplifting-novel-ebook/dp/B010QDG9RI/ref=sr_1_2?keywords=boy+made+of+blocks&amp;qid=1558545781&amp;s=gateway&amp;sr=8-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creenagersmovie.com/" TargetMode="External"/><Relationship Id="rId2" Type="http://schemas.openxmlformats.org/officeDocument/2006/relationships/hyperlink" Target="https://cyberbullying.org/most-popular-social-media-apps" TargetMode="External"/><Relationship Id="rId1" Type="http://schemas.openxmlformats.org/officeDocument/2006/relationships/slideLayout" Target="../slideLayouts/slideLayout22.xml"/><Relationship Id="rId5" Type="http://schemas.openxmlformats.org/officeDocument/2006/relationships/hyperlink" Target="https://www.commonsensemedia.org/" TargetMode="External"/><Relationship Id="rId4" Type="http://schemas.openxmlformats.org/officeDocument/2006/relationships/hyperlink" Target="https://www.commonsense.org/education/system/files/tlr-asset/pbscse_teachfakenews_lessonplan.pdf?x=1"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vimeo.com/357503807"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1147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56322-8E05-49A5-8C20-9CA10AFCB3BF}"/>
              </a:ext>
            </a:extLst>
          </p:cNvPr>
          <p:cNvSpPr>
            <a:spLocks noGrp="1"/>
          </p:cNvSpPr>
          <p:nvPr>
            <p:ph type="title"/>
          </p:nvPr>
        </p:nvSpPr>
        <p:spPr/>
        <p:txBody>
          <a:bodyPr/>
          <a:lstStyle/>
          <a:p>
            <a:r>
              <a:rPr lang="en-US" b="1" dirty="0"/>
              <a:t>Student-led debate</a:t>
            </a:r>
            <a:br>
              <a:rPr lang="en-US" b="1" dirty="0"/>
            </a:br>
            <a:r>
              <a:rPr lang="en-US" b="1" dirty="0"/>
              <a:t>to explore the issue of</a:t>
            </a:r>
            <a:br>
              <a:rPr lang="en-US" b="1" dirty="0"/>
            </a:br>
            <a:r>
              <a:rPr lang="en-US" b="1" dirty="0"/>
              <a:t>screen time and social media</a:t>
            </a:r>
            <a:endParaRPr lang="en-GB" dirty="0"/>
          </a:p>
        </p:txBody>
      </p:sp>
    </p:spTree>
    <p:extLst>
      <p:ext uri="{BB962C8B-B14F-4D97-AF65-F5344CB8AC3E}">
        <p14:creationId xmlns:p14="http://schemas.microsoft.com/office/powerpoint/2010/main" val="15155165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4937E-B22A-4333-B4FE-1D285FE46883}"/>
              </a:ext>
            </a:extLst>
          </p:cNvPr>
          <p:cNvSpPr>
            <a:spLocks noGrp="1"/>
          </p:cNvSpPr>
          <p:nvPr>
            <p:ph sz="quarter" idx="18"/>
          </p:nvPr>
        </p:nvSpPr>
        <p:spPr/>
        <p:txBody>
          <a:bodyPr>
            <a:normAutofit lnSpcReduction="10000"/>
          </a:bodyPr>
          <a:lstStyle/>
          <a:p>
            <a:pPr marL="18916" indent="0">
              <a:buNone/>
            </a:pPr>
            <a:r>
              <a:rPr lang="en-US" dirty="0"/>
              <a:t>Student-led debate can be a very effective way to explore the impact of social media and screen time on society and individuals. It allows the students to actively engage with the issue and articulate different standpoints.</a:t>
            </a:r>
          </a:p>
          <a:p>
            <a:pPr marL="18916" indent="0">
              <a:buNone/>
            </a:pPr>
            <a:endParaRPr lang="en-US" dirty="0"/>
          </a:p>
          <a:p>
            <a:pPr marL="18916" indent="0">
              <a:buNone/>
            </a:pPr>
            <a:r>
              <a:rPr lang="en-US" b="1" dirty="0"/>
              <a:t>Learning objectives</a:t>
            </a:r>
            <a:endParaRPr lang="en-US" dirty="0"/>
          </a:p>
          <a:p>
            <a:r>
              <a:rPr lang="en-US" dirty="0"/>
              <a:t>To research, discuss and debate topical issues and perceived problems </a:t>
            </a:r>
          </a:p>
          <a:p>
            <a:r>
              <a:rPr lang="en-US" dirty="0"/>
              <a:t>To explore the concept of fairness and how people decide what is fair and unfair </a:t>
            </a:r>
          </a:p>
          <a:p>
            <a:r>
              <a:rPr lang="en-US" dirty="0"/>
              <a:t>To underline the importance of seeing an issue from different viewpoints </a:t>
            </a:r>
          </a:p>
          <a:p>
            <a:r>
              <a:rPr lang="en-US" dirty="0"/>
              <a:t>To talk and write about their opinions (or opinions they are representing) and explain their views on issues that affect themselves and society </a:t>
            </a:r>
          </a:p>
          <a:p>
            <a:r>
              <a:rPr lang="en-US" dirty="0"/>
              <a:t>To reflect on spiritual, moral, social and cultural issues, using imagination to understand other people’s experiences </a:t>
            </a:r>
          </a:p>
          <a:p>
            <a:r>
              <a:rPr lang="en-US" dirty="0"/>
              <a:t>To care about other people’s feelings and to see things from another point of view</a:t>
            </a:r>
          </a:p>
        </p:txBody>
      </p:sp>
      <p:sp>
        <p:nvSpPr>
          <p:cNvPr id="3" name="Title 2">
            <a:extLst>
              <a:ext uri="{FF2B5EF4-FFF2-40B4-BE49-F238E27FC236}">
                <a16:creationId xmlns:a16="http://schemas.microsoft.com/office/drawing/2014/main" id="{73C06C58-585B-4EE0-BD89-5272BCFFEFEF}"/>
              </a:ext>
            </a:extLst>
          </p:cNvPr>
          <p:cNvSpPr>
            <a:spLocks noGrp="1"/>
          </p:cNvSpPr>
          <p:nvPr>
            <p:ph type="title"/>
          </p:nvPr>
        </p:nvSpPr>
        <p:spPr/>
        <p:txBody>
          <a:bodyPr/>
          <a:lstStyle/>
          <a:p>
            <a:r>
              <a:rPr lang="en-US" dirty="0"/>
              <a:t>Student-led debate </a:t>
            </a:r>
            <a:endParaRPr lang="en-GB" dirty="0"/>
          </a:p>
        </p:txBody>
      </p:sp>
    </p:spTree>
    <p:extLst>
      <p:ext uri="{BB962C8B-B14F-4D97-AF65-F5344CB8AC3E}">
        <p14:creationId xmlns:p14="http://schemas.microsoft.com/office/powerpoint/2010/main" val="28829813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E5B0E9-F9D3-4419-989F-0F1B3DFA6DAC}"/>
              </a:ext>
            </a:extLst>
          </p:cNvPr>
          <p:cNvSpPr>
            <a:spLocks noGrp="1"/>
          </p:cNvSpPr>
          <p:nvPr>
            <p:ph sz="quarter" idx="18"/>
          </p:nvPr>
        </p:nvSpPr>
        <p:spPr>
          <a:xfrm>
            <a:off x="264160" y="1172435"/>
            <a:ext cx="9232340" cy="4932362"/>
          </a:xfrm>
        </p:spPr>
        <p:txBody>
          <a:bodyPr>
            <a:normAutofit/>
          </a:bodyPr>
          <a:lstStyle/>
          <a:p>
            <a:pPr marL="18916" indent="0" algn="ctr">
              <a:buNone/>
            </a:pPr>
            <a:endParaRPr lang="en-US" sz="2400" dirty="0"/>
          </a:p>
          <a:p>
            <a:pPr marL="18916" indent="0" algn="ctr">
              <a:buNone/>
            </a:pPr>
            <a:r>
              <a:rPr lang="en-US" sz="2400" dirty="0"/>
              <a:t>There are many different views about screen time and social media. Which of these do you agree or disagree with?</a:t>
            </a:r>
          </a:p>
          <a:p>
            <a:pPr marL="18916" indent="0" algn="ctr">
              <a:buNone/>
            </a:pPr>
            <a:r>
              <a:rPr lang="en-US" sz="2400" dirty="0">
                <a:hlinkClick r:id="rId2"/>
              </a:rPr>
              <a:t>https://vimeo.com/347301077</a:t>
            </a:r>
            <a:r>
              <a:rPr lang="en-US" sz="2400" dirty="0"/>
              <a:t> </a:t>
            </a:r>
          </a:p>
          <a:p>
            <a:pPr marL="18916" indent="0">
              <a:buNone/>
            </a:pPr>
            <a:endParaRPr lang="en-US" sz="2400" dirty="0"/>
          </a:p>
          <a:p>
            <a:pPr marL="18916" indent="0" algn="ctr">
              <a:buNone/>
            </a:pPr>
            <a:r>
              <a:rPr lang="en-US" sz="2400" dirty="0"/>
              <a:t>Ted Talk: W</a:t>
            </a:r>
            <a:r>
              <a:rPr lang="en-GB" sz="2400" dirty="0" err="1"/>
              <a:t>hy</a:t>
            </a:r>
            <a:r>
              <a:rPr lang="en-GB" sz="2400" dirty="0"/>
              <a:t> you should quit social media – Dr Cal Newport </a:t>
            </a:r>
          </a:p>
          <a:p>
            <a:pPr marL="18916" indent="0" algn="ctr">
              <a:buNone/>
            </a:pPr>
            <a:r>
              <a:rPr lang="en-GB" sz="2400" dirty="0">
                <a:hlinkClick r:id="rId3"/>
              </a:rPr>
              <a:t>https://www.ted.com/talks/cal_newport_why_you_should_quit_social_media?language=en</a:t>
            </a:r>
            <a:endParaRPr lang="en-GB" sz="2400" dirty="0"/>
          </a:p>
        </p:txBody>
      </p:sp>
      <p:sp>
        <p:nvSpPr>
          <p:cNvPr id="3" name="Title 2">
            <a:extLst>
              <a:ext uri="{FF2B5EF4-FFF2-40B4-BE49-F238E27FC236}">
                <a16:creationId xmlns:a16="http://schemas.microsoft.com/office/drawing/2014/main" id="{A2349856-BE40-4CD1-9BBA-53B808ED28C3}"/>
              </a:ext>
            </a:extLst>
          </p:cNvPr>
          <p:cNvSpPr>
            <a:spLocks noGrp="1"/>
          </p:cNvSpPr>
          <p:nvPr>
            <p:ph type="title"/>
          </p:nvPr>
        </p:nvSpPr>
        <p:spPr/>
        <p:txBody>
          <a:bodyPr/>
          <a:lstStyle/>
          <a:p>
            <a:r>
              <a:rPr lang="en-US" dirty="0"/>
              <a:t>Provocation videos</a:t>
            </a:r>
            <a:endParaRPr lang="en-GB" dirty="0"/>
          </a:p>
        </p:txBody>
      </p:sp>
    </p:spTree>
    <p:extLst>
      <p:ext uri="{BB962C8B-B14F-4D97-AF65-F5344CB8AC3E}">
        <p14:creationId xmlns:p14="http://schemas.microsoft.com/office/powerpoint/2010/main" val="26157507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56322-8E05-49A5-8C20-9CA10AFCB3BF}"/>
              </a:ext>
            </a:extLst>
          </p:cNvPr>
          <p:cNvSpPr>
            <a:spLocks noGrp="1"/>
          </p:cNvSpPr>
          <p:nvPr>
            <p:ph type="title"/>
          </p:nvPr>
        </p:nvSpPr>
        <p:spPr/>
        <p:txBody>
          <a:bodyPr/>
          <a:lstStyle/>
          <a:p>
            <a:r>
              <a:rPr lang="en-US" b="1" dirty="0"/>
              <a:t> Example framework for debate</a:t>
            </a:r>
            <a:br>
              <a:rPr lang="en-US" b="1" dirty="0"/>
            </a:br>
            <a:r>
              <a:rPr lang="en-US" b="1" dirty="0"/>
              <a:t>PEEL </a:t>
            </a:r>
            <a:endParaRPr lang="en-GB" b="1" dirty="0"/>
          </a:p>
        </p:txBody>
      </p:sp>
    </p:spTree>
    <p:extLst>
      <p:ext uri="{BB962C8B-B14F-4D97-AF65-F5344CB8AC3E}">
        <p14:creationId xmlns:p14="http://schemas.microsoft.com/office/powerpoint/2010/main" val="29502664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6E034-F947-47A4-8C4D-B91AF7DDB5EE}"/>
              </a:ext>
            </a:extLst>
          </p:cNvPr>
          <p:cNvSpPr>
            <a:spLocks noGrp="1"/>
          </p:cNvSpPr>
          <p:nvPr>
            <p:ph type="title"/>
          </p:nvPr>
        </p:nvSpPr>
        <p:spPr/>
        <p:txBody>
          <a:bodyPr/>
          <a:lstStyle/>
          <a:p>
            <a:r>
              <a:rPr lang="en-US" dirty="0"/>
              <a:t>An example framework for a debate</a:t>
            </a:r>
            <a:endParaRPr lang="en-GB" dirty="0"/>
          </a:p>
        </p:txBody>
      </p:sp>
      <p:sp>
        <p:nvSpPr>
          <p:cNvPr id="7" name="Rectangle 3">
            <a:extLst>
              <a:ext uri="{FF2B5EF4-FFF2-40B4-BE49-F238E27FC236}">
                <a16:creationId xmlns:a16="http://schemas.microsoft.com/office/drawing/2014/main" id="{83D54518-A2F2-4CD9-A4EA-E4C56CD98E6B}"/>
              </a:ext>
            </a:extLst>
          </p:cNvPr>
          <p:cNvSpPr>
            <a:spLocks noChangeArrowheads="1"/>
          </p:cNvSpPr>
          <p:nvPr/>
        </p:nvSpPr>
        <p:spPr bwMode="auto">
          <a:xfrm>
            <a:off x="171753" y="999086"/>
            <a:ext cx="97342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400" b="1" dirty="0">
                <a:solidFill>
                  <a:srgbClr val="00000A"/>
                </a:solidFill>
                <a:ea typeface="Noto Sans CJK SC Regular"/>
                <a:cs typeface="FreeSans"/>
              </a:rPr>
              <a:t>‘</a:t>
            </a:r>
            <a:r>
              <a:rPr kumimoji="0" lang="en-US" altLang="zh-CN" sz="1400" b="1" i="0" u="none" strike="noStrike" cap="none" normalizeH="0" baseline="0" dirty="0">
                <a:ln>
                  <a:noFill/>
                </a:ln>
                <a:solidFill>
                  <a:srgbClr val="00000A"/>
                </a:solidFill>
                <a:effectLst/>
                <a:ea typeface="Noto Sans CJK SC Regular"/>
                <a:cs typeface="FreeSans"/>
              </a:rPr>
              <a:t>Students who regularly exceed 6 hours of screen time per day are harming their brain and social development.’</a:t>
            </a:r>
            <a:endParaRPr kumimoji="0" lang="en-GB" altLang="zh-CN"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A"/>
                </a:solidFill>
                <a:effectLst/>
                <a:ea typeface="Noto Sans CJK SC Regular"/>
                <a:cs typeface="FreeSans"/>
              </a:rPr>
              <a:t>Do you agree with this statement? Why or why not?</a:t>
            </a:r>
            <a:endParaRPr kumimoji="0" lang="en-GB" altLang="zh-CN" sz="1400" b="0" i="0" u="none" strike="noStrike" cap="none" normalizeH="0" baseline="0" dirty="0">
              <a:ln>
                <a:noFill/>
              </a:ln>
              <a:solidFill>
                <a:schemeClr val="tx1"/>
              </a:solidFill>
              <a:effectLst/>
            </a:endParaRPr>
          </a:p>
        </p:txBody>
      </p:sp>
      <p:graphicFrame>
        <p:nvGraphicFramePr>
          <p:cNvPr id="6" name="Table 5">
            <a:extLst>
              <a:ext uri="{FF2B5EF4-FFF2-40B4-BE49-F238E27FC236}">
                <a16:creationId xmlns:a16="http://schemas.microsoft.com/office/drawing/2014/main" id="{9D2EEF5B-3082-4A7F-B730-64F7D2C5DD9F}"/>
              </a:ext>
            </a:extLst>
          </p:cNvPr>
          <p:cNvGraphicFramePr>
            <a:graphicFrameLocks noGrp="1"/>
          </p:cNvGraphicFramePr>
          <p:nvPr>
            <p:extLst>
              <p:ext uri="{D42A27DB-BD31-4B8C-83A1-F6EECF244321}">
                <p14:modId xmlns:p14="http://schemas.microsoft.com/office/powerpoint/2010/main" val="2000076607"/>
              </p:ext>
            </p:extLst>
          </p:nvPr>
        </p:nvGraphicFramePr>
        <p:xfrm>
          <a:off x="290286" y="1522306"/>
          <a:ext cx="9321801" cy="4363720"/>
        </p:xfrm>
        <a:graphic>
          <a:graphicData uri="http://schemas.openxmlformats.org/drawingml/2006/table">
            <a:tbl>
              <a:tblPr firstRow="1" bandRow="1">
                <a:tableStyleId>{F5AB1C69-6EDB-4FF4-983F-18BD219EF322}</a:tableStyleId>
              </a:tblPr>
              <a:tblGrid>
                <a:gridCol w="3107267">
                  <a:extLst>
                    <a:ext uri="{9D8B030D-6E8A-4147-A177-3AD203B41FA5}">
                      <a16:colId xmlns:a16="http://schemas.microsoft.com/office/drawing/2014/main" val="1360592992"/>
                    </a:ext>
                  </a:extLst>
                </a:gridCol>
                <a:gridCol w="3107267">
                  <a:extLst>
                    <a:ext uri="{9D8B030D-6E8A-4147-A177-3AD203B41FA5}">
                      <a16:colId xmlns:a16="http://schemas.microsoft.com/office/drawing/2014/main" val="2756809061"/>
                    </a:ext>
                  </a:extLst>
                </a:gridCol>
                <a:gridCol w="3107267">
                  <a:extLst>
                    <a:ext uri="{9D8B030D-6E8A-4147-A177-3AD203B41FA5}">
                      <a16:colId xmlns:a16="http://schemas.microsoft.com/office/drawing/2014/main" val="3688836493"/>
                    </a:ext>
                  </a:extLst>
                </a:gridCol>
              </a:tblGrid>
              <a:tr h="370840">
                <a:tc>
                  <a:txBody>
                    <a:bodyPr/>
                    <a:lstStyle/>
                    <a:p>
                      <a:r>
                        <a:rPr lang="en-GB" dirty="0"/>
                        <a:t>Challenging</a:t>
                      </a:r>
                    </a:p>
                  </a:txBody>
                  <a:tcPr/>
                </a:tc>
                <a:tc>
                  <a:txBody>
                    <a:bodyPr/>
                    <a:lstStyle/>
                    <a:p>
                      <a:r>
                        <a:rPr lang="en-GB" dirty="0"/>
                        <a:t>More challenging</a:t>
                      </a:r>
                    </a:p>
                  </a:txBody>
                  <a:tcPr/>
                </a:tc>
                <a:tc>
                  <a:txBody>
                    <a:bodyPr/>
                    <a:lstStyle/>
                    <a:p>
                      <a:r>
                        <a:rPr lang="en-GB" dirty="0"/>
                        <a:t>Ultra challenging</a:t>
                      </a:r>
                    </a:p>
                  </a:txBody>
                  <a:tcPr/>
                </a:tc>
                <a:extLst>
                  <a:ext uri="{0D108BD9-81ED-4DB2-BD59-A6C34878D82A}">
                    <a16:rowId xmlns:a16="http://schemas.microsoft.com/office/drawing/2014/main" val="3667930673"/>
                  </a:ext>
                </a:extLst>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u="none" strike="noStrike" cap="none" normalizeH="0" baseline="0" dirty="0">
                          <a:ln>
                            <a:noFill/>
                          </a:ln>
                          <a:effectLst/>
                        </a:rPr>
                        <a:t>Answer the question above using these sentence starters: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600" dirty="0">
                          <a:effectLst/>
                        </a:rPr>
                        <a:t>I mostly / completely agree / disagree with the statement.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en-US" sz="1600" dirty="0">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600" dirty="0">
                          <a:effectLst/>
                        </a:rPr>
                        <a:t>This is because...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en-GB" sz="1600" dirty="0">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600" dirty="0">
                          <a:effectLst/>
                        </a:rPr>
                        <a:t>An example to prove my point is...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en-GB" sz="1600" dirty="0">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600" dirty="0">
                          <a:effectLst/>
                        </a:rPr>
                        <a:t>This does / doesn’t affect social development because….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lang="en-GB" sz="1600" dirty="0">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600" dirty="0">
                          <a:effectLst/>
                        </a:rPr>
                        <a:t>Therefore, I have shown that….</a:t>
                      </a:r>
                      <a:endParaRPr lang="en-GB" sz="1600" dirty="0">
                        <a:solidFill>
                          <a:srgbClr val="00000A"/>
                        </a:solidFill>
                        <a:effectLst/>
                        <a:latin typeface="Liberation Serif"/>
                        <a:ea typeface="Noto Sans CJK SC Regular"/>
                        <a:cs typeface="FreeSans"/>
                      </a:endParaRPr>
                    </a:p>
                  </a:txBody>
                  <a:tcPr/>
                </a:tc>
                <a:tc>
                  <a:txBody>
                    <a:bodyPr/>
                    <a:lstStyle/>
                    <a:p>
                      <a:pPr lvl="0" defTabSz="914400" eaLnBrk="0" fontAlgn="base" hangingPunct="0">
                        <a:spcBef>
                          <a:spcPct val="0"/>
                        </a:spcBef>
                        <a:spcAft>
                          <a:spcPct val="0"/>
                        </a:spcAft>
                      </a:pPr>
                      <a:r>
                        <a:rPr lang="en-US" altLang="zh-CN" sz="1600" dirty="0"/>
                        <a:t>Answer the question above. In your answer, show that you have considered both sides of the argument.</a:t>
                      </a:r>
                    </a:p>
                    <a:p>
                      <a:pPr lvl="0" defTabSz="914400" eaLnBrk="0" fontAlgn="base" hangingPunct="0">
                        <a:spcBef>
                          <a:spcPct val="0"/>
                        </a:spcBef>
                        <a:spcAft>
                          <a:spcPct val="0"/>
                        </a:spcAft>
                      </a:pPr>
                      <a:endParaRPr lang="en-US" altLang="zh-CN" sz="1600" dirty="0"/>
                    </a:p>
                    <a:p>
                      <a:pPr lvl="0" defTabSz="914400" eaLnBrk="0" fontAlgn="base" hangingPunct="0">
                        <a:spcBef>
                          <a:spcPct val="0"/>
                        </a:spcBef>
                        <a:spcAft>
                          <a:spcPct val="0"/>
                        </a:spcAft>
                      </a:pPr>
                      <a:r>
                        <a:rPr lang="en-US" altLang="zh-CN" sz="1600" dirty="0"/>
                        <a:t>Structure your response using PEEL :</a:t>
                      </a:r>
                    </a:p>
                    <a:p>
                      <a:pPr lvl="0" defTabSz="914400" eaLnBrk="0" fontAlgn="base" hangingPunct="0">
                        <a:spcBef>
                          <a:spcPct val="0"/>
                        </a:spcBef>
                        <a:spcAft>
                          <a:spcPct val="0"/>
                        </a:spcAft>
                      </a:pPr>
                      <a:endParaRPr lang="en-US" altLang="zh-CN" sz="1600" dirty="0"/>
                    </a:p>
                    <a:p>
                      <a:pPr marL="285750" lvl="0" indent="-285750" defTabSz="914400" eaLnBrk="0" fontAlgn="base" hangingPunct="0">
                        <a:spcBef>
                          <a:spcPct val="0"/>
                        </a:spcBef>
                        <a:spcAft>
                          <a:spcPct val="0"/>
                        </a:spcAft>
                        <a:buFont typeface="Wingdings" panose="05000000000000000000" pitchFamily="2" charset="2"/>
                        <a:buChar char="§"/>
                      </a:pPr>
                      <a:r>
                        <a:rPr lang="en-US" altLang="zh-CN" sz="1600" dirty="0"/>
                        <a:t>Point</a:t>
                      </a:r>
                    </a:p>
                    <a:p>
                      <a:pPr marL="285750" lvl="0" indent="-285750" defTabSz="914400" eaLnBrk="0" fontAlgn="base" hangingPunct="0">
                        <a:spcBef>
                          <a:spcPct val="0"/>
                        </a:spcBef>
                        <a:spcAft>
                          <a:spcPct val="0"/>
                        </a:spcAft>
                        <a:buFont typeface="Wingdings" panose="05000000000000000000" pitchFamily="2" charset="2"/>
                        <a:buChar char="§"/>
                      </a:pPr>
                      <a:r>
                        <a:rPr lang="en-US" altLang="zh-CN" sz="1600" dirty="0"/>
                        <a:t>Evidence</a:t>
                      </a:r>
                    </a:p>
                    <a:p>
                      <a:pPr marL="285750" lvl="0" indent="-285750" defTabSz="914400" eaLnBrk="0" fontAlgn="base" hangingPunct="0">
                        <a:spcBef>
                          <a:spcPct val="0"/>
                        </a:spcBef>
                        <a:spcAft>
                          <a:spcPct val="0"/>
                        </a:spcAft>
                        <a:buFont typeface="Wingdings" panose="05000000000000000000" pitchFamily="2" charset="2"/>
                        <a:buChar char="§"/>
                      </a:pPr>
                      <a:r>
                        <a:rPr lang="en-US" altLang="zh-CN" sz="1600" dirty="0"/>
                        <a:t>Explain</a:t>
                      </a:r>
                    </a:p>
                    <a:p>
                      <a:pPr marL="285750" lvl="0" indent="-285750" defTabSz="914400" eaLnBrk="0" fontAlgn="base" hangingPunct="0">
                        <a:spcBef>
                          <a:spcPct val="0"/>
                        </a:spcBef>
                        <a:spcAft>
                          <a:spcPct val="0"/>
                        </a:spcAft>
                        <a:buFont typeface="Wingdings" panose="05000000000000000000" pitchFamily="2" charset="2"/>
                        <a:buChar char="§"/>
                      </a:pPr>
                      <a:r>
                        <a:rPr lang="en-US" altLang="zh-CN" sz="1600" dirty="0"/>
                        <a:t>Link to structure your points</a:t>
                      </a:r>
                      <a:endParaRPr lang="en-GB" altLang="zh-CN" sz="1600" dirty="0"/>
                    </a:p>
                    <a:p>
                      <a:endParaRPr lang="en-GB" dirty="0"/>
                    </a:p>
                  </a:txBody>
                  <a:tcPr/>
                </a:tc>
                <a:tc>
                  <a:txBody>
                    <a:bodyPr/>
                    <a:lstStyle/>
                    <a:p>
                      <a:pPr lvl="0" defTabSz="914400" eaLnBrk="0" fontAlgn="base" hangingPunct="0">
                        <a:spcBef>
                          <a:spcPct val="0"/>
                        </a:spcBef>
                        <a:spcAft>
                          <a:spcPct val="0"/>
                        </a:spcAft>
                      </a:pPr>
                      <a:r>
                        <a:rPr lang="en-US" altLang="zh-CN" sz="1600" dirty="0"/>
                        <a:t>Answer the question above. Evaluate the effectiveness of the arguments on both sides, using counter arguments using PEEL.</a:t>
                      </a:r>
                    </a:p>
                    <a:p>
                      <a:pPr lvl="0" defTabSz="914400" eaLnBrk="0" fontAlgn="base" hangingPunct="0">
                        <a:spcBef>
                          <a:spcPct val="0"/>
                        </a:spcBef>
                        <a:spcAft>
                          <a:spcPct val="0"/>
                        </a:spcAft>
                      </a:pPr>
                      <a:endParaRPr lang="en-US" altLang="zh-CN" sz="1600" dirty="0"/>
                    </a:p>
                    <a:p>
                      <a:pPr lvl="0" defTabSz="914400" eaLnBrk="0" fontAlgn="base" hangingPunct="0">
                        <a:spcBef>
                          <a:spcPct val="0"/>
                        </a:spcBef>
                        <a:spcAft>
                          <a:spcPct val="0"/>
                        </a:spcAft>
                      </a:pPr>
                      <a:r>
                        <a:rPr lang="en-US" altLang="zh-CN" sz="1600" dirty="0"/>
                        <a:t>Use a range of punctuation (including semi-colons) and a range of language devices (e.g. rhetorical question, rule of three, repetition for effect)</a:t>
                      </a:r>
                    </a:p>
                    <a:p>
                      <a:endParaRPr lang="en-GB" dirty="0"/>
                    </a:p>
                  </a:txBody>
                  <a:tcPr/>
                </a:tc>
                <a:extLst>
                  <a:ext uri="{0D108BD9-81ED-4DB2-BD59-A6C34878D82A}">
                    <a16:rowId xmlns:a16="http://schemas.microsoft.com/office/drawing/2014/main" val="3018400785"/>
                  </a:ext>
                </a:extLst>
              </a:tr>
            </a:tbl>
          </a:graphicData>
        </a:graphic>
      </p:graphicFrame>
    </p:spTree>
    <p:extLst>
      <p:ext uri="{BB962C8B-B14F-4D97-AF65-F5344CB8AC3E}">
        <p14:creationId xmlns:p14="http://schemas.microsoft.com/office/powerpoint/2010/main" val="22258377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577AA-F615-4D1D-A35F-634928E2165B}"/>
              </a:ext>
            </a:extLst>
          </p:cNvPr>
          <p:cNvSpPr>
            <a:spLocks noGrp="1"/>
          </p:cNvSpPr>
          <p:nvPr>
            <p:ph sz="quarter" idx="18"/>
          </p:nvPr>
        </p:nvSpPr>
        <p:spPr/>
        <p:txBody>
          <a:bodyPr>
            <a:normAutofit/>
          </a:bodyPr>
          <a:lstStyle/>
          <a:p>
            <a:r>
              <a:rPr lang="en-GB" dirty="0"/>
              <a:t>Mobile phones should be banned in schools</a:t>
            </a:r>
          </a:p>
          <a:p>
            <a:r>
              <a:rPr lang="en-GB" dirty="0"/>
              <a:t>All screen time should be limited to an hour a day for primary school children</a:t>
            </a:r>
          </a:p>
          <a:p>
            <a:r>
              <a:rPr lang="en-US" dirty="0"/>
              <a:t>Children under 12 should not be allowed a smart phone</a:t>
            </a:r>
          </a:p>
          <a:p>
            <a:r>
              <a:rPr lang="en-US" dirty="0"/>
              <a:t>Parents and children in the same family should abide by the same smart phone rules</a:t>
            </a:r>
          </a:p>
          <a:p>
            <a:r>
              <a:rPr lang="en-US" dirty="0"/>
              <a:t>Saying something mean online is not as bad as saying it in person</a:t>
            </a:r>
          </a:p>
          <a:p>
            <a:r>
              <a:rPr lang="en-US" dirty="0"/>
              <a:t>Computers should replace teachers </a:t>
            </a:r>
          </a:p>
          <a:p>
            <a:r>
              <a:rPr lang="en-US" dirty="0"/>
              <a:t>Screen time usage is linked to obesity</a:t>
            </a:r>
          </a:p>
          <a:p>
            <a:r>
              <a:rPr lang="en-US" dirty="0"/>
              <a:t>Aggressive TV </a:t>
            </a:r>
            <a:r>
              <a:rPr lang="en-US" dirty="0" err="1"/>
              <a:t>programmes</a:t>
            </a:r>
            <a:r>
              <a:rPr lang="en-US" dirty="0"/>
              <a:t>/computer games cause children to be more aggressive</a:t>
            </a:r>
          </a:p>
          <a:p>
            <a:r>
              <a:rPr lang="en-US" dirty="0"/>
              <a:t>Smart phones are dangerous for children</a:t>
            </a:r>
          </a:p>
          <a:p>
            <a:r>
              <a:rPr lang="en-US" dirty="0"/>
              <a:t>Television and iPads make excellent babysitters</a:t>
            </a:r>
          </a:p>
          <a:p>
            <a:r>
              <a:rPr lang="en-US" dirty="0"/>
              <a:t>Technology contracts between parents and children are a good idea </a:t>
            </a:r>
            <a:endParaRPr lang="en-GB" dirty="0"/>
          </a:p>
          <a:p>
            <a:endParaRPr lang="en-GB" dirty="0"/>
          </a:p>
          <a:p>
            <a:endParaRPr lang="en-GB" dirty="0"/>
          </a:p>
        </p:txBody>
      </p:sp>
      <p:sp>
        <p:nvSpPr>
          <p:cNvPr id="3" name="Title 2">
            <a:extLst>
              <a:ext uri="{FF2B5EF4-FFF2-40B4-BE49-F238E27FC236}">
                <a16:creationId xmlns:a16="http://schemas.microsoft.com/office/drawing/2014/main" id="{1610BCF5-8EBA-42F0-8DDB-8E8C3EF6F9CB}"/>
              </a:ext>
            </a:extLst>
          </p:cNvPr>
          <p:cNvSpPr>
            <a:spLocks noGrp="1"/>
          </p:cNvSpPr>
          <p:nvPr>
            <p:ph type="title"/>
          </p:nvPr>
        </p:nvSpPr>
        <p:spPr/>
        <p:txBody>
          <a:bodyPr/>
          <a:lstStyle/>
          <a:p>
            <a:r>
              <a:rPr lang="en-US" dirty="0"/>
              <a:t>Possible titles for primary/prep age debates</a:t>
            </a:r>
            <a:endParaRPr lang="en-GB" dirty="0"/>
          </a:p>
        </p:txBody>
      </p:sp>
    </p:spTree>
    <p:extLst>
      <p:ext uri="{BB962C8B-B14F-4D97-AF65-F5344CB8AC3E}">
        <p14:creationId xmlns:p14="http://schemas.microsoft.com/office/powerpoint/2010/main" val="23000302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8D51B-5978-48A9-8117-A85F12F02D3D}"/>
              </a:ext>
            </a:extLst>
          </p:cNvPr>
          <p:cNvSpPr>
            <a:spLocks noGrp="1"/>
          </p:cNvSpPr>
          <p:nvPr>
            <p:ph sz="quarter" idx="18"/>
          </p:nvPr>
        </p:nvSpPr>
        <p:spPr>
          <a:xfrm>
            <a:off x="409500" y="1052513"/>
            <a:ext cx="9087000" cy="4932362"/>
          </a:xfrm>
        </p:spPr>
        <p:txBody>
          <a:bodyPr>
            <a:normAutofit/>
          </a:bodyPr>
          <a:lstStyle/>
          <a:p>
            <a:r>
              <a:rPr lang="en-GB" dirty="0"/>
              <a:t>Excessive use of digital devices damages relationships and friendships</a:t>
            </a:r>
          </a:p>
          <a:p>
            <a:r>
              <a:rPr lang="en-US" dirty="0"/>
              <a:t>Learning about relationships is best done through screens and social media</a:t>
            </a:r>
            <a:endParaRPr lang="en-GB" dirty="0"/>
          </a:p>
          <a:p>
            <a:r>
              <a:rPr lang="en-US" dirty="0"/>
              <a:t>Computers, not teachers, should become the primary way children learn in class</a:t>
            </a:r>
          </a:p>
          <a:p>
            <a:r>
              <a:rPr lang="en-GB" dirty="0"/>
              <a:t>Online gaming makes no contribution to learning</a:t>
            </a:r>
          </a:p>
          <a:p>
            <a:r>
              <a:rPr lang="en-US" dirty="0"/>
              <a:t>Addiction to technology is a sign of weakness</a:t>
            </a:r>
          </a:p>
          <a:p>
            <a:r>
              <a:rPr lang="en-US" dirty="0"/>
              <a:t>Has Facebook lost its edge? Are its days numbered for the teen population?</a:t>
            </a:r>
          </a:p>
          <a:p>
            <a:r>
              <a:rPr lang="en-US" dirty="0"/>
              <a:t>Online reviews are the best way of assessing the quality of a product, event or venue</a:t>
            </a:r>
          </a:p>
          <a:p>
            <a:r>
              <a:rPr lang="en-US" dirty="0"/>
              <a:t>Exams and essays should be graded by computers</a:t>
            </a:r>
          </a:p>
          <a:p>
            <a:r>
              <a:rPr lang="en-US" dirty="0"/>
              <a:t>Social media pressure is the same for boys and girls</a:t>
            </a:r>
          </a:p>
          <a:p>
            <a:r>
              <a:rPr lang="en-US" dirty="0"/>
              <a:t>Social media was responsible for the election of Donald Trump</a:t>
            </a:r>
          </a:p>
          <a:p>
            <a:r>
              <a:rPr lang="en-US" dirty="0"/>
              <a:t>Technology contracts between parents and children are a good idea </a:t>
            </a:r>
            <a:endParaRPr lang="en-GB" dirty="0"/>
          </a:p>
          <a:p>
            <a:endParaRPr lang="en-GB" dirty="0"/>
          </a:p>
          <a:p>
            <a:endParaRPr lang="en-GB" dirty="0"/>
          </a:p>
        </p:txBody>
      </p:sp>
      <p:sp>
        <p:nvSpPr>
          <p:cNvPr id="3" name="Title 2">
            <a:extLst>
              <a:ext uri="{FF2B5EF4-FFF2-40B4-BE49-F238E27FC236}">
                <a16:creationId xmlns:a16="http://schemas.microsoft.com/office/drawing/2014/main" id="{3BA33F37-FEC8-44F9-8566-6977B78ABD41}"/>
              </a:ext>
            </a:extLst>
          </p:cNvPr>
          <p:cNvSpPr>
            <a:spLocks noGrp="1"/>
          </p:cNvSpPr>
          <p:nvPr>
            <p:ph type="title"/>
          </p:nvPr>
        </p:nvSpPr>
        <p:spPr/>
        <p:txBody>
          <a:bodyPr/>
          <a:lstStyle/>
          <a:p>
            <a:r>
              <a:rPr lang="en-US" dirty="0"/>
              <a:t>Possible titles for senior age debates</a:t>
            </a:r>
            <a:endParaRPr lang="en-GB" dirty="0"/>
          </a:p>
        </p:txBody>
      </p:sp>
    </p:spTree>
    <p:extLst>
      <p:ext uri="{BB962C8B-B14F-4D97-AF65-F5344CB8AC3E}">
        <p14:creationId xmlns:p14="http://schemas.microsoft.com/office/powerpoint/2010/main" val="2384123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C9B7F3-70A1-47B7-AD65-13A4D1428655}"/>
              </a:ext>
            </a:extLst>
          </p:cNvPr>
          <p:cNvSpPr>
            <a:spLocks noGrp="1"/>
          </p:cNvSpPr>
          <p:nvPr>
            <p:ph type="title"/>
          </p:nvPr>
        </p:nvSpPr>
        <p:spPr/>
        <p:txBody>
          <a:bodyPr/>
          <a:lstStyle/>
          <a:p>
            <a:r>
              <a:rPr lang="en-GB" dirty="0"/>
              <a:t>Example resources to support student led debate</a:t>
            </a:r>
          </a:p>
        </p:txBody>
      </p:sp>
      <p:pic>
        <p:nvPicPr>
          <p:cNvPr id="10" name="Content Placeholder 9">
            <a:extLst>
              <a:ext uri="{FF2B5EF4-FFF2-40B4-BE49-F238E27FC236}">
                <a16:creationId xmlns:a16="http://schemas.microsoft.com/office/drawing/2014/main" id="{0D4A0AA1-EF8D-4E08-BB47-E97D8EB5B01C}"/>
              </a:ext>
            </a:extLst>
          </p:cNvPr>
          <p:cNvPicPr>
            <a:picLocks noGrp="1" noChangeAspect="1"/>
          </p:cNvPicPr>
          <p:nvPr>
            <p:ph sz="quarter" idx="18"/>
          </p:nvPr>
        </p:nvPicPr>
        <p:blipFill rotWithShape="1">
          <a:blip r:embed="rId2"/>
          <a:srcRect l="33980" t="19120" r="35106"/>
          <a:stretch/>
        </p:blipFill>
        <p:spPr>
          <a:xfrm>
            <a:off x="409500" y="962819"/>
            <a:ext cx="3273570" cy="4798586"/>
          </a:xfrm>
          <a:prstGeom prst="rect">
            <a:avLst/>
          </a:prstGeom>
          <a:ln>
            <a:solidFill>
              <a:schemeClr val="tx1"/>
            </a:solidFill>
          </a:ln>
        </p:spPr>
      </p:pic>
      <p:sp>
        <p:nvSpPr>
          <p:cNvPr id="2" name="TextBox 1">
            <a:extLst>
              <a:ext uri="{FF2B5EF4-FFF2-40B4-BE49-F238E27FC236}">
                <a16:creationId xmlns:a16="http://schemas.microsoft.com/office/drawing/2014/main" id="{B999CE34-0B50-46D9-AE11-4EB5AE3407D5}"/>
              </a:ext>
            </a:extLst>
          </p:cNvPr>
          <p:cNvSpPr txBox="1"/>
          <p:nvPr/>
        </p:nvSpPr>
        <p:spPr>
          <a:xfrm>
            <a:off x="3950514" y="2118705"/>
            <a:ext cx="1883229" cy="2924006"/>
          </a:xfrm>
          <a:prstGeom prst="rect">
            <a:avLst/>
          </a:prstGeom>
        </p:spPr>
        <p:txBody>
          <a:bodyPr wrap="square" rtlCol="0">
            <a:spAutoFit/>
          </a:bodyPr>
          <a:lstStyle/>
          <a:p>
            <a:pPr marR="0" algn="ctr" defTabSz="914400" rtl="0" eaLnBrk="1" fontAlgn="base" latinLnBrk="0" hangingPunct="1">
              <a:lnSpc>
                <a:spcPct val="100000"/>
              </a:lnSpc>
              <a:spcBef>
                <a:spcPct val="20000"/>
              </a:spcBef>
              <a:spcAft>
                <a:spcPct val="0"/>
              </a:spcAft>
              <a:buClr>
                <a:schemeClr val="folHlink"/>
              </a:buClr>
              <a:buSzTx/>
              <a:tabLst/>
            </a:pPr>
            <a:r>
              <a:rPr lang="en-GB" kern="0" dirty="0">
                <a:solidFill>
                  <a:schemeClr val="bg1"/>
                </a:solidFill>
                <a:latin typeface="+mn-lt"/>
              </a:rPr>
              <a:t>There are a range of freely available resources to support student led debate in your school. </a:t>
            </a:r>
            <a:r>
              <a:rPr lang="en-GB" kern="0" dirty="0">
                <a:solidFill>
                  <a:schemeClr val="bg1"/>
                </a:solidFill>
              </a:rPr>
              <a:t>The resource section at the end of this toolkit provides further detail.</a:t>
            </a:r>
          </a:p>
          <a:p>
            <a:pPr marR="0" algn="ctr" defTabSz="914400" rtl="0" eaLnBrk="1" fontAlgn="base" latinLnBrk="0" hangingPunct="1">
              <a:lnSpc>
                <a:spcPct val="100000"/>
              </a:lnSpc>
              <a:spcBef>
                <a:spcPct val="20000"/>
              </a:spcBef>
              <a:spcAft>
                <a:spcPct val="0"/>
              </a:spcAft>
              <a:buClr>
                <a:schemeClr val="folHlink"/>
              </a:buClr>
              <a:buSzTx/>
              <a:tabLst/>
            </a:pPr>
            <a:endParaRPr lang="en-GB" kern="0" dirty="0">
              <a:solidFill>
                <a:schemeClr val="bg1"/>
              </a:solidFill>
            </a:endParaRPr>
          </a:p>
        </p:txBody>
      </p:sp>
      <p:pic>
        <p:nvPicPr>
          <p:cNvPr id="5" name="Content Placeholder 3">
            <a:extLst>
              <a:ext uri="{FF2B5EF4-FFF2-40B4-BE49-F238E27FC236}">
                <a16:creationId xmlns:a16="http://schemas.microsoft.com/office/drawing/2014/main" id="{E9BAFCD8-E4B2-474C-A8F6-04F905A3BDA4}"/>
              </a:ext>
            </a:extLst>
          </p:cNvPr>
          <p:cNvPicPr>
            <a:picLocks noChangeAspect="1"/>
          </p:cNvPicPr>
          <p:nvPr/>
        </p:nvPicPr>
        <p:blipFill rotWithShape="1">
          <a:blip r:embed="rId3"/>
          <a:srcRect l="35957" t="20686" r="36291" b="4398"/>
          <a:stretch/>
        </p:blipFill>
        <p:spPr bwMode="auto">
          <a:xfrm>
            <a:off x="6023448" y="962819"/>
            <a:ext cx="3473052" cy="4932362"/>
          </a:xfrm>
          <a:prstGeom prst="rect">
            <a:avLst/>
          </a:prstGeom>
          <a:noFill/>
          <a:ln w="12700">
            <a:solidFill>
              <a:schemeClr val="tx1"/>
            </a:solidFill>
            <a:miter lim="800000"/>
            <a:headEnd/>
            <a:tailEnd/>
          </a:ln>
          <a:effectLst/>
        </p:spPr>
      </p:pic>
    </p:spTree>
    <p:extLst>
      <p:ext uri="{BB962C8B-B14F-4D97-AF65-F5344CB8AC3E}">
        <p14:creationId xmlns:p14="http://schemas.microsoft.com/office/powerpoint/2010/main" val="35397308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56322-8E05-49A5-8C20-9CA10AFCB3BF}"/>
              </a:ext>
            </a:extLst>
          </p:cNvPr>
          <p:cNvSpPr>
            <a:spLocks noGrp="1"/>
          </p:cNvSpPr>
          <p:nvPr>
            <p:ph type="title"/>
          </p:nvPr>
        </p:nvSpPr>
        <p:spPr/>
        <p:txBody>
          <a:bodyPr/>
          <a:lstStyle/>
          <a:p>
            <a:r>
              <a:rPr lang="en-US" b="1" dirty="0"/>
              <a:t>Resources</a:t>
            </a:r>
            <a:endParaRPr lang="en-GB" b="1" dirty="0"/>
          </a:p>
        </p:txBody>
      </p:sp>
    </p:spTree>
    <p:extLst>
      <p:ext uri="{BB962C8B-B14F-4D97-AF65-F5344CB8AC3E}">
        <p14:creationId xmlns:p14="http://schemas.microsoft.com/office/powerpoint/2010/main" val="24488978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87507-9986-4780-B2E9-6522D2B3059F}"/>
              </a:ext>
            </a:extLst>
          </p:cNvPr>
          <p:cNvSpPr>
            <a:spLocks noGrp="1"/>
          </p:cNvSpPr>
          <p:nvPr>
            <p:ph type="title"/>
          </p:nvPr>
        </p:nvSpPr>
        <p:spPr/>
        <p:txBody>
          <a:bodyPr/>
          <a:lstStyle/>
          <a:p>
            <a:r>
              <a:rPr lang="en-GB" dirty="0"/>
              <a:t>Resources specific to Latin America</a:t>
            </a:r>
          </a:p>
        </p:txBody>
      </p:sp>
      <p:graphicFrame>
        <p:nvGraphicFramePr>
          <p:cNvPr id="10" name="Content Placeholder 9">
            <a:extLst>
              <a:ext uri="{FF2B5EF4-FFF2-40B4-BE49-F238E27FC236}">
                <a16:creationId xmlns:a16="http://schemas.microsoft.com/office/drawing/2014/main" id="{2F1CCCF2-540B-40E4-8152-1E0652BC8F35}"/>
              </a:ext>
            </a:extLst>
          </p:cNvPr>
          <p:cNvGraphicFramePr>
            <a:graphicFrameLocks noGrp="1"/>
          </p:cNvGraphicFramePr>
          <p:nvPr>
            <p:ph sz="quarter" idx="18"/>
            <p:extLst>
              <p:ext uri="{D42A27DB-BD31-4B8C-83A1-F6EECF244321}">
                <p14:modId xmlns:p14="http://schemas.microsoft.com/office/powerpoint/2010/main" val="2717578297"/>
              </p:ext>
            </p:extLst>
          </p:nvPr>
        </p:nvGraphicFramePr>
        <p:xfrm>
          <a:off x="105878" y="1058778"/>
          <a:ext cx="9702268" cy="4574034"/>
        </p:xfrm>
        <a:graphic>
          <a:graphicData uri="http://schemas.openxmlformats.org/drawingml/2006/table">
            <a:tbl>
              <a:tblPr firstRow="1" bandRow="1">
                <a:tableStyleId>{F5AB1C69-6EDB-4FF4-983F-18BD219EF322}</a:tableStyleId>
              </a:tblPr>
              <a:tblGrid>
                <a:gridCol w="4851134">
                  <a:extLst>
                    <a:ext uri="{9D8B030D-6E8A-4147-A177-3AD203B41FA5}">
                      <a16:colId xmlns:a16="http://schemas.microsoft.com/office/drawing/2014/main" val="179691498"/>
                    </a:ext>
                  </a:extLst>
                </a:gridCol>
                <a:gridCol w="4851134">
                  <a:extLst>
                    <a:ext uri="{9D8B030D-6E8A-4147-A177-3AD203B41FA5}">
                      <a16:colId xmlns:a16="http://schemas.microsoft.com/office/drawing/2014/main" val="2584806488"/>
                    </a:ext>
                  </a:extLst>
                </a:gridCol>
              </a:tblGrid>
              <a:tr h="327852">
                <a:tc>
                  <a:txBody>
                    <a:bodyPr/>
                    <a:lstStyle/>
                    <a:p>
                      <a:r>
                        <a:rPr lang="en-GB" dirty="0"/>
                        <a:t>Resource Title &amp; Link</a:t>
                      </a:r>
                    </a:p>
                  </a:txBody>
                  <a:tcPr/>
                </a:tc>
                <a:tc>
                  <a:txBody>
                    <a:bodyPr/>
                    <a:lstStyle/>
                    <a:p>
                      <a:r>
                        <a:rPr lang="en-GB" dirty="0"/>
                        <a:t>Resource Description</a:t>
                      </a:r>
                    </a:p>
                  </a:txBody>
                  <a:tcPr/>
                </a:tc>
                <a:extLst>
                  <a:ext uri="{0D108BD9-81ED-4DB2-BD59-A6C34878D82A}">
                    <a16:rowId xmlns:a16="http://schemas.microsoft.com/office/drawing/2014/main" val="2469973152"/>
                  </a:ext>
                </a:extLst>
              </a:tr>
              <a:tr h="1490137">
                <a:tc>
                  <a:txBody>
                    <a:bodyPr/>
                    <a:lstStyle/>
                    <a:p>
                      <a:r>
                        <a:rPr lang="en-GB" sz="1800" dirty="0"/>
                        <a:t>La </a:t>
                      </a:r>
                      <a:r>
                        <a:rPr lang="en-GB" sz="1800" dirty="0" err="1"/>
                        <a:t>Fundaction</a:t>
                      </a:r>
                      <a:r>
                        <a:rPr lang="en-GB" sz="1800" dirty="0"/>
                        <a:t> </a:t>
                      </a:r>
                      <a:r>
                        <a:rPr lang="en-GB" sz="1800" dirty="0" err="1"/>
                        <a:t>Nativo</a:t>
                      </a:r>
                      <a:r>
                        <a:rPr lang="en-GB" sz="1800" dirty="0"/>
                        <a:t> Digital</a:t>
                      </a:r>
                    </a:p>
                    <a:p>
                      <a:endParaRPr lang="en-GB" sz="1800" dirty="0"/>
                    </a:p>
                    <a:p>
                      <a:pPr marL="0" marR="0" lvl="0" indent="0" algn="l" defTabSz="742923" rtl="0" eaLnBrk="1" fontAlgn="auto" latinLnBrk="0" hangingPunct="1">
                        <a:lnSpc>
                          <a:spcPct val="100000"/>
                        </a:lnSpc>
                        <a:spcBef>
                          <a:spcPts val="0"/>
                        </a:spcBef>
                        <a:spcAft>
                          <a:spcPts val="0"/>
                        </a:spcAft>
                        <a:buClrTx/>
                        <a:buSzTx/>
                        <a:buFontTx/>
                        <a:buNone/>
                        <a:tabLst/>
                        <a:defRPr/>
                      </a:pPr>
                      <a:r>
                        <a:rPr lang="en-GB" sz="1800" dirty="0">
                          <a:hlinkClick r:id="rId2"/>
                        </a:rPr>
                        <a:t>https://www.nativosdigitales.org/</a:t>
                      </a:r>
                      <a:endParaRPr lang="en-GB" sz="1800" dirty="0"/>
                    </a:p>
                    <a:p>
                      <a:endParaRPr lang="en-GB"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GB" sz="1800" dirty="0"/>
                        <a:t>A non-profit institution that promotes the use of communication media and new technologies in favour of childhood development. Range of educational talks, lesson ideas, campaigns to cut digital divide between adults and children</a:t>
                      </a:r>
                    </a:p>
                    <a:p>
                      <a:endParaRPr lang="en-GB" dirty="0"/>
                    </a:p>
                  </a:txBody>
                  <a:tcPr/>
                </a:tc>
                <a:extLst>
                  <a:ext uri="{0D108BD9-81ED-4DB2-BD59-A6C34878D82A}">
                    <a16:rowId xmlns:a16="http://schemas.microsoft.com/office/drawing/2014/main" val="2262430001"/>
                  </a:ext>
                </a:extLst>
              </a:tr>
              <a:tr h="1490137">
                <a:tc>
                  <a:txBody>
                    <a:bodyPr/>
                    <a:lstStyle/>
                    <a:p>
                      <a:endParaRPr lang="en-US" sz="1800" dirty="0"/>
                    </a:p>
                    <a:p>
                      <a:r>
                        <a:rPr lang="en-GB" sz="1800" dirty="0">
                          <a:hlinkClick r:id="rId3"/>
                        </a:rPr>
                        <a:t>http://irisbh.com.br/en/blog-en/safer-internet-day-2018/</a:t>
                      </a:r>
                      <a:endParaRPr lang="en-GB" sz="1800"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800" kern="1200" dirty="0">
                          <a:effectLst/>
                        </a:rPr>
                        <a:t>The Institute for Research on Internet &amp; Society (IRIS) is an independent study center founded in Belo Horizonte, Brazil. Its mission is to explore, study and understand the Internet’s outspreads on modern society: its development, dynamics, norms and standards.</a:t>
                      </a:r>
                      <a:endParaRPr lang="en-GB" sz="1800" dirty="0"/>
                    </a:p>
                    <a:p>
                      <a:endParaRPr lang="en-GB" sz="1800" dirty="0"/>
                    </a:p>
                  </a:txBody>
                  <a:tcPr/>
                </a:tc>
                <a:extLst>
                  <a:ext uri="{0D108BD9-81ED-4DB2-BD59-A6C34878D82A}">
                    <a16:rowId xmlns:a16="http://schemas.microsoft.com/office/drawing/2014/main" val="3815044446"/>
                  </a:ext>
                </a:extLst>
              </a:tr>
            </a:tbl>
          </a:graphicData>
        </a:graphic>
      </p:graphicFrame>
    </p:spTree>
    <p:extLst>
      <p:ext uri="{BB962C8B-B14F-4D97-AF65-F5344CB8AC3E}">
        <p14:creationId xmlns:p14="http://schemas.microsoft.com/office/powerpoint/2010/main" val="2592543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2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87507-9986-4780-B2E9-6522D2B3059F}"/>
              </a:ext>
            </a:extLst>
          </p:cNvPr>
          <p:cNvSpPr>
            <a:spLocks noGrp="1"/>
          </p:cNvSpPr>
          <p:nvPr>
            <p:ph type="title"/>
          </p:nvPr>
        </p:nvSpPr>
        <p:spPr/>
        <p:txBody>
          <a:bodyPr/>
          <a:lstStyle/>
          <a:p>
            <a:r>
              <a:rPr lang="en-GB" dirty="0"/>
              <a:t>Resources specific to Europe</a:t>
            </a:r>
          </a:p>
        </p:txBody>
      </p:sp>
      <p:graphicFrame>
        <p:nvGraphicFramePr>
          <p:cNvPr id="10" name="Content Placeholder 9">
            <a:extLst>
              <a:ext uri="{FF2B5EF4-FFF2-40B4-BE49-F238E27FC236}">
                <a16:creationId xmlns:a16="http://schemas.microsoft.com/office/drawing/2014/main" id="{2F1CCCF2-540B-40E4-8152-1E0652BC8F35}"/>
              </a:ext>
            </a:extLst>
          </p:cNvPr>
          <p:cNvGraphicFramePr>
            <a:graphicFrameLocks noGrp="1"/>
          </p:cNvGraphicFramePr>
          <p:nvPr>
            <p:ph sz="quarter" idx="18"/>
            <p:extLst>
              <p:ext uri="{D42A27DB-BD31-4B8C-83A1-F6EECF244321}">
                <p14:modId xmlns:p14="http://schemas.microsoft.com/office/powerpoint/2010/main" val="855175030"/>
              </p:ext>
            </p:extLst>
          </p:nvPr>
        </p:nvGraphicFramePr>
        <p:xfrm>
          <a:off x="115503" y="1078029"/>
          <a:ext cx="9663764" cy="4816144"/>
        </p:xfrm>
        <a:graphic>
          <a:graphicData uri="http://schemas.openxmlformats.org/drawingml/2006/table">
            <a:tbl>
              <a:tblPr firstRow="1" bandRow="1">
                <a:tableStyleId>{F5AB1C69-6EDB-4FF4-983F-18BD219EF322}</a:tableStyleId>
              </a:tblPr>
              <a:tblGrid>
                <a:gridCol w="4889174">
                  <a:extLst>
                    <a:ext uri="{9D8B030D-6E8A-4147-A177-3AD203B41FA5}">
                      <a16:colId xmlns:a16="http://schemas.microsoft.com/office/drawing/2014/main" val="179691498"/>
                    </a:ext>
                  </a:extLst>
                </a:gridCol>
                <a:gridCol w="4774590">
                  <a:extLst>
                    <a:ext uri="{9D8B030D-6E8A-4147-A177-3AD203B41FA5}">
                      <a16:colId xmlns:a16="http://schemas.microsoft.com/office/drawing/2014/main" val="2584806488"/>
                    </a:ext>
                  </a:extLst>
                </a:gridCol>
              </a:tblGrid>
              <a:tr h="313059">
                <a:tc>
                  <a:txBody>
                    <a:bodyPr/>
                    <a:lstStyle/>
                    <a:p>
                      <a:r>
                        <a:rPr lang="en-GB" dirty="0"/>
                        <a:t>Resource Title &amp; Link</a:t>
                      </a:r>
                    </a:p>
                  </a:txBody>
                  <a:tcPr/>
                </a:tc>
                <a:tc>
                  <a:txBody>
                    <a:bodyPr/>
                    <a:lstStyle/>
                    <a:p>
                      <a:r>
                        <a:rPr lang="en-GB" dirty="0"/>
                        <a:t>Resource Description</a:t>
                      </a:r>
                    </a:p>
                  </a:txBody>
                  <a:tcPr/>
                </a:tc>
                <a:extLst>
                  <a:ext uri="{0D108BD9-81ED-4DB2-BD59-A6C34878D82A}">
                    <a16:rowId xmlns:a16="http://schemas.microsoft.com/office/drawing/2014/main" val="2469973152"/>
                  </a:ext>
                </a:extLst>
              </a:tr>
              <a:tr h="939632">
                <a:tc>
                  <a:txBody>
                    <a:bodyPr/>
                    <a:lstStyle/>
                    <a:p>
                      <a:r>
                        <a:rPr lang="en-US" dirty="0" err="1"/>
                        <a:t>Thinkuknow</a:t>
                      </a:r>
                      <a:endParaRPr lang="en-US" dirty="0"/>
                    </a:p>
                    <a:p>
                      <a:endParaRPr lang="en-US" dirty="0"/>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2"/>
                        </a:rPr>
                        <a:t>https://www.thinkuknow.co.uk/</a:t>
                      </a:r>
                      <a:endParaRPr lang="en-GB" dirty="0"/>
                    </a:p>
                    <a:p>
                      <a:endParaRPr lang="en-GB" dirty="0"/>
                    </a:p>
                  </a:txBody>
                  <a:tcPr/>
                </a:tc>
                <a:tc>
                  <a:txBody>
                    <a:bodyPr/>
                    <a:lstStyle/>
                    <a:p>
                      <a:r>
                        <a:rPr lang="en-US" sz="1462" kern="1200" dirty="0">
                          <a:effectLst/>
                        </a:rPr>
                        <a:t>Web based education </a:t>
                      </a:r>
                      <a:r>
                        <a:rPr lang="en-US" sz="1462" kern="1200" dirty="0" err="1">
                          <a:effectLst/>
                        </a:rPr>
                        <a:t>programme</a:t>
                      </a:r>
                      <a:r>
                        <a:rPr lang="en-US" sz="1462" kern="1200" dirty="0">
                          <a:effectLst/>
                        </a:rPr>
                        <a:t> from NCA-CEOP, a UK </a:t>
                      </a:r>
                      <a:r>
                        <a:rPr lang="en-US" sz="1462" kern="1200" dirty="0" err="1">
                          <a:effectLst/>
                        </a:rPr>
                        <a:t>organisation</a:t>
                      </a:r>
                      <a:r>
                        <a:rPr lang="en-US" sz="1462" kern="1200" dirty="0">
                          <a:effectLst/>
                        </a:rPr>
                        <a:t> which protects children both online and offline.</a:t>
                      </a:r>
                      <a:endParaRPr lang="en-GB" b="0" dirty="0"/>
                    </a:p>
                  </a:txBody>
                  <a:tcPr/>
                </a:tc>
                <a:extLst>
                  <a:ext uri="{0D108BD9-81ED-4DB2-BD59-A6C34878D82A}">
                    <a16:rowId xmlns:a16="http://schemas.microsoft.com/office/drawing/2014/main" val="2541499415"/>
                  </a:ext>
                </a:extLst>
              </a:tr>
              <a:tr h="1072518">
                <a:tc>
                  <a:txBody>
                    <a:bodyPr/>
                    <a:lstStyle/>
                    <a:p>
                      <a:r>
                        <a:rPr lang="en-US" dirty="0"/>
                        <a:t>Parliament UK Education</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3"/>
                        </a:rPr>
                        <a:t>https://www.parliament.uk/education-resources/Parliament%20Week/Primary%20Debating%20Resources%202016.pdf</a:t>
                      </a:r>
                      <a:r>
                        <a:rPr lang="en-US" dirty="0"/>
                        <a:t> </a:t>
                      </a:r>
                      <a:endParaRPr lang="en-GB" dirty="0"/>
                    </a:p>
                    <a:p>
                      <a:endParaRPr lang="en-GB" dirty="0"/>
                    </a:p>
                  </a:txBody>
                  <a:tcPr/>
                </a:tc>
                <a:tc>
                  <a:txBody>
                    <a:bodyPr/>
                    <a:lstStyle/>
                    <a:p>
                      <a:r>
                        <a:rPr lang="en-US" dirty="0"/>
                        <a:t>Web based and downloadable lesson guidance on running different types of debate</a:t>
                      </a:r>
                      <a:endParaRPr lang="en-GB" dirty="0"/>
                    </a:p>
                  </a:txBody>
                  <a:tcPr/>
                </a:tc>
                <a:extLst>
                  <a:ext uri="{0D108BD9-81ED-4DB2-BD59-A6C34878D82A}">
                    <a16:rowId xmlns:a16="http://schemas.microsoft.com/office/drawing/2014/main" val="2894315652"/>
                  </a:ext>
                </a:extLst>
              </a:tr>
              <a:tr h="989223">
                <a:tc>
                  <a:txBody>
                    <a:bodyPr/>
                    <a:lstStyle/>
                    <a:p>
                      <a:pPr algn="l"/>
                      <a:r>
                        <a:rPr lang="en-US" dirty="0"/>
                        <a:t>Royal Society for Public Health – Status of Mind Report</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4"/>
                        </a:rPr>
                        <a:t>https://www.rsph.org.uk/our-work/campaigns/status-of-mind.html</a:t>
                      </a:r>
                      <a:endParaRPr lang="en-GB" dirty="0"/>
                    </a:p>
                    <a:p>
                      <a:pPr algn="l"/>
                      <a:endParaRPr lang="en-GB" dirty="0"/>
                    </a:p>
                  </a:txBody>
                  <a:tcPr/>
                </a:tc>
                <a:tc>
                  <a:txBody>
                    <a:bodyPr/>
                    <a:lstStyle/>
                    <a:p>
                      <a:r>
                        <a:rPr lang="en-US" sz="1462" kern="1200" dirty="0">
                          <a:effectLst/>
                        </a:rPr>
                        <a:t>A report examining the positive and negative effects of social media on young people’s health</a:t>
                      </a:r>
                      <a:endParaRPr lang="en-US" sz="1462" b="0" i="0" kern="1200" dirty="0">
                        <a:solidFill>
                          <a:schemeClr val="dk1"/>
                        </a:solidFill>
                        <a:effectLst/>
                        <a:latin typeface="+mn-lt"/>
                        <a:ea typeface="+mn-ea"/>
                        <a:cs typeface="+mn-cs"/>
                      </a:endParaRPr>
                    </a:p>
                  </a:txBody>
                  <a:tcPr/>
                </a:tc>
                <a:extLst>
                  <a:ext uri="{0D108BD9-81ED-4DB2-BD59-A6C34878D82A}">
                    <a16:rowId xmlns:a16="http://schemas.microsoft.com/office/drawing/2014/main" val="1619603416"/>
                  </a:ext>
                </a:extLst>
              </a:tr>
              <a:tr h="726582">
                <a:tc>
                  <a:txBody>
                    <a:bodyPr/>
                    <a:lstStyle/>
                    <a:p>
                      <a:r>
                        <a:rPr lang="en-US" dirty="0"/>
                        <a:t>Health for Teens</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5"/>
                        </a:rPr>
                        <a:t>https://www.healthforteens.co.uk/lifestyle/online-gaming/</a:t>
                      </a:r>
                      <a:endParaRPr lang="en-GB" dirty="0"/>
                    </a:p>
                    <a:p>
                      <a:endParaRPr lang="en-GB" dirty="0"/>
                    </a:p>
                  </a:txBody>
                  <a:tcPr/>
                </a:tc>
                <a:tc>
                  <a:txBody>
                    <a:bodyPr/>
                    <a:lstStyle/>
                    <a:p>
                      <a:r>
                        <a:rPr lang="en-US" dirty="0"/>
                        <a:t>Web based resources aimed at teenagers – all topics covered</a:t>
                      </a:r>
                      <a:endParaRPr lang="en-GB" dirty="0"/>
                    </a:p>
                  </a:txBody>
                  <a:tcPr/>
                </a:tc>
                <a:extLst>
                  <a:ext uri="{0D108BD9-81ED-4DB2-BD59-A6C34878D82A}">
                    <a16:rowId xmlns:a16="http://schemas.microsoft.com/office/drawing/2014/main" val="3375237845"/>
                  </a:ext>
                </a:extLst>
              </a:tr>
              <a:tr h="564480">
                <a:tc>
                  <a:txBody>
                    <a:bodyPr/>
                    <a:lstStyle/>
                    <a:p>
                      <a:r>
                        <a:rPr lang="en-US" dirty="0"/>
                        <a:t>Future Me</a:t>
                      </a:r>
                    </a:p>
                    <a:p>
                      <a:r>
                        <a:rPr lang="en-GB" dirty="0">
                          <a:hlinkClick r:id="rId6"/>
                        </a:rPr>
                        <a:t>https://www.futureme.org/letters/new</a:t>
                      </a:r>
                      <a:endParaRPr lang="en-GB" dirty="0"/>
                    </a:p>
                  </a:txBody>
                  <a:tcPr/>
                </a:tc>
                <a:tc>
                  <a:txBody>
                    <a:bodyPr/>
                    <a:lstStyle/>
                    <a:p>
                      <a:r>
                        <a:rPr lang="en-US" dirty="0"/>
                        <a:t>Web based resource enabling students/people to track pledges they might make about their screen use</a:t>
                      </a:r>
                      <a:endParaRPr lang="en-GB" dirty="0"/>
                    </a:p>
                  </a:txBody>
                  <a:tcPr/>
                </a:tc>
                <a:extLst>
                  <a:ext uri="{0D108BD9-81ED-4DB2-BD59-A6C34878D82A}">
                    <a16:rowId xmlns:a16="http://schemas.microsoft.com/office/drawing/2014/main" val="944763172"/>
                  </a:ext>
                </a:extLst>
              </a:tr>
            </a:tbl>
          </a:graphicData>
        </a:graphic>
      </p:graphicFrame>
    </p:spTree>
    <p:extLst>
      <p:ext uri="{BB962C8B-B14F-4D97-AF65-F5344CB8AC3E}">
        <p14:creationId xmlns:p14="http://schemas.microsoft.com/office/powerpoint/2010/main" val="1171607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87507-9986-4780-B2E9-6522D2B3059F}"/>
              </a:ext>
            </a:extLst>
          </p:cNvPr>
          <p:cNvSpPr>
            <a:spLocks noGrp="1"/>
          </p:cNvSpPr>
          <p:nvPr>
            <p:ph type="title"/>
          </p:nvPr>
        </p:nvSpPr>
        <p:spPr/>
        <p:txBody>
          <a:bodyPr/>
          <a:lstStyle/>
          <a:p>
            <a:r>
              <a:rPr lang="en-GB" dirty="0"/>
              <a:t>Resources specific to Asia</a:t>
            </a:r>
          </a:p>
        </p:txBody>
      </p:sp>
      <p:graphicFrame>
        <p:nvGraphicFramePr>
          <p:cNvPr id="10" name="Content Placeholder 9">
            <a:extLst>
              <a:ext uri="{FF2B5EF4-FFF2-40B4-BE49-F238E27FC236}">
                <a16:creationId xmlns:a16="http://schemas.microsoft.com/office/drawing/2014/main" id="{2F1CCCF2-540B-40E4-8152-1E0652BC8F35}"/>
              </a:ext>
            </a:extLst>
          </p:cNvPr>
          <p:cNvGraphicFramePr>
            <a:graphicFrameLocks noGrp="1"/>
          </p:cNvGraphicFramePr>
          <p:nvPr>
            <p:ph sz="quarter" idx="18"/>
            <p:extLst>
              <p:ext uri="{D42A27DB-BD31-4B8C-83A1-F6EECF244321}">
                <p14:modId xmlns:p14="http://schemas.microsoft.com/office/powerpoint/2010/main" val="1398120966"/>
              </p:ext>
            </p:extLst>
          </p:nvPr>
        </p:nvGraphicFramePr>
        <p:xfrm>
          <a:off x="115503" y="1052513"/>
          <a:ext cx="9673390" cy="3635939"/>
        </p:xfrm>
        <a:graphic>
          <a:graphicData uri="http://schemas.openxmlformats.org/drawingml/2006/table">
            <a:tbl>
              <a:tblPr firstRow="1" bandRow="1">
                <a:tableStyleId>{F5AB1C69-6EDB-4FF4-983F-18BD219EF322}</a:tableStyleId>
              </a:tblPr>
              <a:tblGrid>
                <a:gridCol w="4836695">
                  <a:extLst>
                    <a:ext uri="{9D8B030D-6E8A-4147-A177-3AD203B41FA5}">
                      <a16:colId xmlns:a16="http://schemas.microsoft.com/office/drawing/2014/main" val="179691498"/>
                    </a:ext>
                  </a:extLst>
                </a:gridCol>
                <a:gridCol w="4836695">
                  <a:extLst>
                    <a:ext uri="{9D8B030D-6E8A-4147-A177-3AD203B41FA5}">
                      <a16:colId xmlns:a16="http://schemas.microsoft.com/office/drawing/2014/main" val="2584806488"/>
                    </a:ext>
                  </a:extLst>
                </a:gridCol>
              </a:tblGrid>
              <a:tr h="346441">
                <a:tc>
                  <a:txBody>
                    <a:bodyPr/>
                    <a:lstStyle/>
                    <a:p>
                      <a:r>
                        <a:rPr lang="en-GB" dirty="0"/>
                        <a:t>Resource Title &amp; Link</a:t>
                      </a:r>
                    </a:p>
                  </a:txBody>
                  <a:tcPr/>
                </a:tc>
                <a:tc>
                  <a:txBody>
                    <a:bodyPr/>
                    <a:lstStyle/>
                    <a:p>
                      <a:r>
                        <a:rPr lang="en-GB" dirty="0"/>
                        <a:t>Resource Description</a:t>
                      </a:r>
                    </a:p>
                  </a:txBody>
                  <a:tcPr/>
                </a:tc>
                <a:extLst>
                  <a:ext uri="{0D108BD9-81ED-4DB2-BD59-A6C34878D82A}">
                    <a16:rowId xmlns:a16="http://schemas.microsoft.com/office/drawing/2014/main" val="2469973152"/>
                  </a:ext>
                </a:extLst>
              </a:tr>
              <a:tr h="501747">
                <a:tc>
                  <a:txBody>
                    <a:bodyPr/>
                    <a:lstStyle/>
                    <a:p>
                      <a:r>
                        <a:rPr lang="en-US" dirty="0"/>
                        <a:t>Common Sense Media</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2"/>
                        </a:rPr>
                        <a:t>https://www.commonsensemedia.org/</a:t>
                      </a:r>
                      <a:endParaRPr lang="en-GB"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62" kern="1200" dirty="0">
                          <a:effectLst/>
                        </a:rPr>
                        <a:t>Web based resource containing expert reviews, objective advice and helpful teaching/parenting tools </a:t>
                      </a:r>
                      <a:endParaRPr lang="en-US" sz="1462" b="0" i="0" kern="1200" dirty="0">
                        <a:solidFill>
                          <a:schemeClr val="dk1"/>
                        </a:solidFill>
                        <a:effectLst/>
                        <a:latin typeface="+mn-lt"/>
                        <a:ea typeface="+mn-ea"/>
                        <a:cs typeface="+mn-cs"/>
                      </a:endParaRPr>
                    </a:p>
                  </a:txBody>
                  <a:tcPr/>
                </a:tc>
                <a:extLst>
                  <a:ext uri="{0D108BD9-81ED-4DB2-BD59-A6C34878D82A}">
                    <a16:rowId xmlns:a16="http://schemas.microsoft.com/office/drawing/2014/main" val="2262430001"/>
                  </a:ext>
                </a:extLst>
              </a:tr>
              <a:tr h="1769689">
                <a:tc>
                  <a:txBody>
                    <a:bodyPr/>
                    <a:lstStyle/>
                    <a:p>
                      <a:r>
                        <a:rPr lang="en-US" dirty="0"/>
                        <a:t>C</a:t>
                      </a:r>
                      <a:r>
                        <a:rPr lang="en-GB" dirty="0" err="1"/>
                        <a:t>yber</a:t>
                      </a:r>
                      <a:r>
                        <a:rPr lang="en-GB" dirty="0"/>
                        <a:t> Bullying Research Centre</a:t>
                      </a:r>
                    </a:p>
                    <a:p>
                      <a:r>
                        <a:rPr lang="en-GB" dirty="0">
                          <a:hlinkClick r:id="rId3"/>
                        </a:rPr>
                        <a:t>https://cyberbullying.org/most-popular-social-media-apps</a:t>
                      </a:r>
                      <a:endParaRPr lang="en-GB" dirty="0"/>
                    </a:p>
                  </a:txBody>
                  <a:tcPr/>
                </a:tc>
                <a:tc>
                  <a:txBody>
                    <a:bodyPr/>
                    <a:lstStyle/>
                    <a:p>
                      <a:r>
                        <a:rPr lang="en-US" sz="1462" kern="1200" dirty="0">
                          <a:effectLst/>
                        </a:rPr>
                        <a:t>Web based clearinghouse of information concerning the ways adolescents use and misuse technology.</a:t>
                      </a:r>
                      <a:br>
                        <a:rPr lang="en-US" sz="1462" kern="1200" dirty="0">
                          <a:effectLst/>
                        </a:rPr>
                      </a:br>
                      <a:r>
                        <a:rPr lang="en-US" sz="1462" kern="1200" dirty="0">
                          <a:effectLst/>
                        </a:rPr>
                        <a:t>It provides helpful tip sheets for parents, educators and older pupils to navigate digital age and has lots of stimulating provocation material to begin conversations about the impact of social media and adolescent online </a:t>
                      </a:r>
                      <a:r>
                        <a:rPr lang="en-US" sz="1462" kern="1200" dirty="0" err="1">
                          <a:effectLst/>
                        </a:rPr>
                        <a:t>behaviour</a:t>
                      </a:r>
                      <a:endParaRPr lang="en-GB" dirty="0"/>
                    </a:p>
                  </a:txBody>
                  <a:tcPr/>
                </a:tc>
                <a:extLst>
                  <a:ext uri="{0D108BD9-81ED-4DB2-BD59-A6C34878D82A}">
                    <a16:rowId xmlns:a16="http://schemas.microsoft.com/office/drawing/2014/main" val="3815044446"/>
                  </a:ext>
                </a:extLst>
              </a:tr>
              <a:tr h="918070">
                <a:tc>
                  <a:txBody>
                    <a:bodyPr/>
                    <a:lstStyle/>
                    <a:p>
                      <a:r>
                        <a:rPr lang="en-US" dirty="0"/>
                        <a:t>M</a:t>
                      </a:r>
                      <a:r>
                        <a:rPr lang="en-GB" dirty="0" err="1"/>
                        <a:t>edical</a:t>
                      </a:r>
                      <a:r>
                        <a:rPr lang="en-GB" dirty="0"/>
                        <a:t> Opinion Asia</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4"/>
                        </a:rPr>
                        <a:t>https://medicalopinionasia.com/2017/11/20/how-does-your-childs-screen-time-measure-up/</a:t>
                      </a:r>
                      <a:endParaRPr lang="en-GB" dirty="0"/>
                    </a:p>
                    <a:p>
                      <a:endParaRPr lang="en-GB" dirty="0"/>
                    </a:p>
                  </a:txBody>
                  <a:tcPr/>
                </a:tc>
                <a:tc>
                  <a:txBody>
                    <a:bodyPr/>
                    <a:lstStyle/>
                    <a:p>
                      <a:r>
                        <a:rPr lang="en-US" sz="1462" kern="1200" dirty="0">
                          <a:effectLst/>
                        </a:rPr>
                        <a:t>Asia’s first global-reaching medical opinion online platform</a:t>
                      </a:r>
                      <a:endParaRPr lang="en-GB" dirty="0"/>
                    </a:p>
                  </a:txBody>
                  <a:tcPr/>
                </a:tc>
                <a:extLst>
                  <a:ext uri="{0D108BD9-81ED-4DB2-BD59-A6C34878D82A}">
                    <a16:rowId xmlns:a16="http://schemas.microsoft.com/office/drawing/2014/main" val="1561517112"/>
                  </a:ext>
                </a:extLst>
              </a:tr>
            </a:tbl>
          </a:graphicData>
        </a:graphic>
      </p:graphicFrame>
    </p:spTree>
    <p:extLst>
      <p:ext uri="{BB962C8B-B14F-4D97-AF65-F5344CB8AC3E}">
        <p14:creationId xmlns:p14="http://schemas.microsoft.com/office/powerpoint/2010/main" val="13288314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87507-9986-4780-B2E9-6522D2B3059F}"/>
              </a:ext>
            </a:extLst>
          </p:cNvPr>
          <p:cNvSpPr>
            <a:spLocks noGrp="1"/>
          </p:cNvSpPr>
          <p:nvPr>
            <p:ph type="title"/>
          </p:nvPr>
        </p:nvSpPr>
        <p:spPr/>
        <p:txBody>
          <a:bodyPr/>
          <a:lstStyle/>
          <a:p>
            <a:r>
              <a:rPr lang="en-GB" dirty="0"/>
              <a:t>Global Resources - Senior</a:t>
            </a:r>
          </a:p>
        </p:txBody>
      </p:sp>
      <p:graphicFrame>
        <p:nvGraphicFramePr>
          <p:cNvPr id="10" name="Content Placeholder 9">
            <a:extLst>
              <a:ext uri="{FF2B5EF4-FFF2-40B4-BE49-F238E27FC236}">
                <a16:creationId xmlns:a16="http://schemas.microsoft.com/office/drawing/2014/main" id="{2F1CCCF2-540B-40E4-8152-1E0652BC8F35}"/>
              </a:ext>
            </a:extLst>
          </p:cNvPr>
          <p:cNvGraphicFramePr>
            <a:graphicFrameLocks noGrp="1"/>
          </p:cNvGraphicFramePr>
          <p:nvPr>
            <p:ph sz="quarter" idx="18"/>
            <p:extLst>
              <p:ext uri="{D42A27DB-BD31-4B8C-83A1-F6EECF244321}">
                <p14:modId xmlns:p14="http://schemas.microsoft.com/office/powerpoint/2010/main" val="1285092241"/>
              </p:ext>
            </p:extLst>
          </p:nvPr>
        </p:nvGraphicFramePr>
        <p:xfrm>
          <a:off x="0" y="1000897"/>
          <a:ext cx="9885405" cy="4958197"/>
        </p:xfrm>
        <a:graphic>
          <a:graphicData uri="http://schemas.openxmlformats.org/drawingml/2006/table">
            <a:tbl>
              <a:tblPr firstRow="1" bandRow="1">
                <a:tableStyleId>{F5AB1C69-6EDB-4FF4-983F-18BD219EF322}</a:tableStyleId>
              </a:tblPr>
              <a:tblGrid>
                <a:gridCol w="5160386">
                  <a:extLst>
                    <a:ext uri="{9D8B030D-6E8A-4147-A177-3AD203B41FA5}">
                      <a16:colId xmlns:a16="http://schemas.microsoft.com/office/drawing/2014/main" val="179691498"/>
                    </a:ext>
                  </a:extLst>
                </a:gridCol>
                <a:gridCol w="4725019">
                  <a:extLst>
                    <a:ext uri="{9D8B030D-6E8A-4147-A177-3AD203B41FA5}">
                      <a16:colId xmlns:a16="http://schemas.microsoft.com/office/drawing/2014/main" val="2584806488"/>
                    </a:ext>
                  </a:extLst>
                </a:gridCol>
              </a:tblGrid>
              <a:tr h="303157">
                <a:tc>
                  <a:txBody>
                    <a:bodyPr/>
                    <a:lstStyle/>
                    <a:p>
                      <a:r>
                        <a:rPr lang="en-GB" dirty="0"/>
                        <a:t>Resource Title &amp; Link</a:t>
                      </a:r>
                    </a:p>
                  </a:txBody>
                  <a:tcPr/>
                </a:tc>
                <a:tc>
                  <a:txBody>
                    <a:bodyPr/>
                    <a:lstStyle/>
                    <a:p>
                      <a:r>
                        <a:rPr lang="en-GB" dirty="0"/>
                        <a:t>Resource Description</a:t>
                      </a:r>
                    </a:p>
                  </a:txBody>
                  <a:tcPr/>
                </a:tc>
                <a:extLst>
                  <a:ext uri="{0D108BD9-81ED-4DB2-BD59-A6C34878D82A}">
                    <a16:rowId xmlns:a16="http://schemas.microsoft.com/office/drawing/2014/main" val="2469973152"/>
                  </a:ext>
                </a:extLst>
              </a:tr>
              <a:tr h="1377896">
                <a:tc>
                  <a:txBody>
                    <a:bodyPr/>
                    <a:lstStyle/>
                    <a:p>
                      <a:r>
                        <a:rPr lang="en-GB" dirty="0"/>
                        <a:t>The Dangers of Social Media Addiction– Simon Sinek</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2"/>
                        </a:rPr>
                        <a:t>https://www.youtube.com/watch?v=YPmNf362_K0</a:t>
                      </a:r>
                      <a:endParaRPr lang="en-GB" dirty="0"/>
                    </a:p>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E</a:t>
                      </a:r>
                      <a:r>
                        <a:rPr lang="en-GB" dirty="0" err="1"/>
                        <a:t>lectonic</a:t>
                      </a:r>
                      <a:r>
                        <a:rPr lang="en-GB" dirty="0"/>
                        <a:t> Tattoos</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3"/>
                        </a:rPr>
                        <a:t>https://www.ted.com/talks/juan_enriquez_how_to_think_about_digital_tattoos/discussion?qsha=1&amp;utm_expid=166907-</a:t>
                      </a:r>
                      <a:endParaRPr lang="en-GB" dirty="0"/>
                    </a:p>
                    <a:p>
                      <a:endParaRPr lang="en-GB"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GB" dirty="0" err="1"/>
                        <a:t>TedTalk</a:t>
                      </a:r>
                      <a:r>
                        <a:rPr lang="en-GB" dirty="0"/>
                        <a:t> </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t>Suitable for older pupils (14+)</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t>18 minutes 43 seconds</a:t>
                      </a:r>
                    </a:p>
                  </a:txBody>
                  <a:tcPr/>
                </a:tc>
                <a:extLst>
                  <a:ext uri="{0D108BD9-81ED-4DB2-BD59-A6C34878D82A}">
                    <a16:rowId xmlns:a16="http://schemas.microsoft.com/office/drawing/2014/main" val="2262430001"/>
                  </a:ext>
                </a:extLst>
              </a:tr>
              <a:tr h="2195832">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GB" dirty="0" err="1"/>
                        <a:t>i</a:t>
                      </a:r>
                      <a:r>
                        <a:rPr lang="en-GB" dirty="0"/>
                        <a:t>-Minds - Mari </a:t>
                      </a:r>
                      <a:r>
                        <a:rPr lang="en-GB" dirty="0" err="1"/>
                        <a:t>Swingle</a:t>
                      </a:r>
                      <a:r>
                        <a:rPr lang="en-GB" dirty="0"/>
                        <a:t> </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t>How cell phones, computer, gaming and social media are changing our brains, our behaviour and the evolution of our species</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4"/>
                        </a:rPr>
                        <a:t>http://www.drmariswingle.com/</a:t>
                      </a:r>
                      <a:endParaRPr lang="en-GB" dirty="0"/>
                    </a:p>
                    <a:p>
                      <a:pPr marL="0" marR="0" lvl="0" indent="0" algn="l" defTabSz="742923" rtl="0" eaLnBrk="1" fontAlgn="auto" latinLnBrk="0" hangingPunct="1">
                        <a:lnSpc>
                          <a:spcPct val="100000"/>
                        </a:lnSpc>
                        <a:spcBef>
                          <a:spcPts val="0"/>
                        </a:spcBef>
                        <a:spcAft>
                          <a:spcPts val="0"/>
                        </a:spcAft>
                        <a:buClrTx/>
                        <a:buSzTx/>
                        <a:buFontTx/>
                        <a:buNone/>
                        <a:tabLst/>
                        <a:defRPr/>
                      </a:pPr>
                      <a:endParaRPr lang="en-GB" dirty="0"/>
                    </a:p>
                    <a:p>
                      <a:r>
                        <a:rPr lang="en-GB" dirty="0" err="1"/>
                        <a:t>i</a:t>
                      </a:r>
                      <a:r>
                        <a:rPr lang="en-GB" dirty="0"/>
                        <a:t>-Gen – Jean Twenge</a:t>
                      </a:r>
                    </a:p>
                    <a:p>
                      <a:r>
                        <a:rPr lang="en-GB" dirty="0">
                          <a:hlinkClick r:id="rId5"/>
                        </a:rPr>
                        <a:t>https://www.youtube.com/watch?v=UA8kZZS_bzc</a:t>
                      </a:r>
                      <a:endParaRPr lang="en-GB" dirty="0"/>
                    </a:p>
                    <a:p>
                      <a:r>
                        <a:rPr lang="en-GB" dirty="0"/>
                        <a:t> </a:t>
                      </a:r>
                    </a:p>
                    <a:p>
                      <a:endParaRPr lang="en-GB" dirty="0"/>
                    </a:p>
                    <a:p>
                      <a:endParaRPr lang="en-GB" dirty="0"/>
                    </a:p>
                  </a:txBody>
                  <a:tcPr/>
                </a:tc>
                <a:tc>
                  <a:txBody>
                    <a:bodyPr/>
                    <a:lstStyle/>
                    <a:p>
                      <a:r>
                        <a:rPr lang="en-GB" dirty="0" err="1"/>
                        <a:t>TedTalks</a:t>
                      </a:r>
                      <a:r>
                        <a:rPr lang="en-GB" dirty="0"/>
                        <a:t> and Books</a:t>
                      </a:r>
                    </a:p>
                    <a:p>
                      <a:r>
                        <a:rPr lang="en-GB" dirty="0"/>
                        <a:t>supported by videos – suitable for parents and children 13+</a:t>
                      </a:r>
                    </a:p>
                    <a:p>
                      <a:endParaRPr lang="en-US" dirty="0"/>
                    </a:p>
                    <a:p>
                      <a:endParaRPr lang="en-US" dirty="0"/>
                    </a:p>
                    <a:p>
                      <a:endParaRPr lang="en-US" dirty="0"/>
                    </a:p>
                    <a:p>
                      <a:pPr marL="0" marR="0" lvl="0" indent="0" algn="l" defTabSz="742923" rtl="0" eaLnBrk="1" fontAlgn="auto" latinLnBrk="0" hangingPunct="1">
                        <a:lnSpc>
                          <a:spcPct val="100000"/>
                        </a:lnSpc>
                        <a:spcBef>
                          <a:spcPts val="0"/>
                        </a:spcBef>
                        <a:spcAft>
                          <a:spcPts val="0"/>
                        </a:spcAft>
                        <a:buClrTx/>
                        <a:buSzTx/>
                        <a:buFontTx/>
                        <a:buNone/>
                        <a:tabLst/>
                        <a:defRPr/>
                      </a:pPr>
                      <a:endParaRPr lang="en-GB" dirty="0"/>
                    </a:p>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T</a:t>
                      </a:r>
                      <a:r>
                        <a:rPr lang="en-GB" dirty="0"/>
                        <a:t>ed Talk</a:t>
                      </a:r>
                    </a:p>
                  </a:txBody>
                  <a:tcPr/>
                </a:tc>
                <a:extLst>
                  <a:ext uri="{0D108BD9-81ED-4DB2-BD59-A6C34878D82A}">
                    <a16:rowId xmlns:a16="http://schemas.microsoft.com/office/drawing/2014/main" val="3815044446"/>
                  </a:ext>
                </a:extLst>
              </a:tr>
              <a:tr h="673089">
                <a:tc>
                  <a:txBody>
                    <a:bodyPr/>
                    <a:lstStyle/>
                    <a:p>
                      <a:r>
                        <a:rPr lang="en-US" dirty="0"/>
                        <a:t>Common Sense Media</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6"/>
                        </a:rPr>
                        <a:t>https://www.commonsensemedia.org/</a:t>
                      </a:r>
                      <a:endParaRPr lang="en-GB"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62" kern="1200" dirty="0">
                          <a:effectLst/>
                        </a:rPr>
                        <a:t>Web based resource containing expert reviews, objective advice and helpful teaching/parenting tools </a:t>
                      </a:r>
                      <a:endParaRPr lang="en-US" sz="1462" b="0" i="0" kern="1200" dirty="0">
                        <a:solidFill>
                          <a:schemeClr val="dk1"/>
                        </a:solidFill>
                        <a:effectLst/>
                        <a:latin typeface="+mn-lt"/>
                        <a:ea typeface="+mn-ea"/>
                        <a:cs typeface="+mn-cs"/>
                      </a:endParaRPr>
                    </a:p>
                  </a:txBody>
                  <a:tcPr/>
                </a:tc>
                <a:extLst>
                  <a:ext uri="{0D108BD9-81ED-4DB2-BD59-A6C34878D82A}">
                    <a16:rowId xmlns:a16="http://schemas.microsoft.com/office/drawing/2014/main" val="2541499415"/>
                  </a:ext>
                </a:extLst>
              </a:tr>
            </a:tbl>
          </a:graphicData>
        </a:graphic>
      </p:graphicFrame>
    </p:spTree>
    <p:extLst>
      <p:ext uri="{BB962C8B-B14F-4D97-AF65-F5344CB8AC3E}">
        <p14:creationId xmlns:p14="http://schemas.microsoft.com/office/powerpoint/2010/main" val="12383529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87507-9986-4780-B2E9-6522D2B3059F}"/>
              </a:ext>
            </a:extLst>
          </p:cNvPr>
          <p:cNvSpPr>
            <a:spLocks noGrp="1"/>
          </p:cNvSpPr>
          <p:nvPr>
            <p:ph type="title"/>
          </p:nvPr>
        </p:nvSpPr>
        <p:spPr/>
        <p:txBody>
          <a:bodyPr/>
          <a:lstStyle/>
          <a:p>
            <a:r>
              <a:rPr lang="en-GB" dirty="0"/>
              <a:t>Global Resources - Junior</a:t>
            </a:r>
          </a:p>
        </p:txBody>
      </p:sp>
      <p:graphicFrame>
        <p:nvGraphicFramePr>
          <p:cNvPr id="10" name="Content Placeholder 9">
            <a:extLst>
              <a:ext uri="{FF2B5EF4-FFF2-40B4-BE49-F238E27FC236}">
                <a16:creationId xmlns:a16="http://schemas.microsoft.com/office/drawing/2014/main" id="{2F1CCCF2-540B-40E4-8152-1E0652BC8F35}"/>
              </a:ext>
            </a:extLst>
          </p:cNvPr>
          <p:cNvGraphicFramePr>
            <a:graphicFrameLocks noGrp="1"/>
          </p:cNvGraphicFramePr>
          <p:nvPr>
            <p:ph sz="quarter" idx="18"/>
            <p:extLst>
              <p:ext uri="{D42A27DB-BD31-4B8C-83A1-F6EECF244321}">
                <p14:modId xmlns:p14="http://schemas.microsoft.com/office/powerpoint/2010/main" val="288089085"/>
              </p:ext>
            </p:extLst>
          </p:nvPr>
        </p:nvGraphicFramePr>
        <p:xfrm>
          <a:off x="75413" y="1068404"/>
          <a:ext cx="9732729" cy="4813993"/>
        </p:xfrm>
        <a:graphic>
          <a:graphicData uri="http://schemas.openxmlformats.org/drawingml/2006/table">
            <a:tbl>
              <a:tblPr firstRow="1" bandRow="1">
                <a:tableStyleId>{F5AB1C69-6EDB-4FF4-983F-18BD219EF322}</a:tableStyleId>
              </a:tblPr>
              <a:tblGrid>
                <a:gridCol w="5140372">
                  <a:extLst>
                    <a:ext uri="{9D8B030D-6E8A-4147-A177-3AD203B41FA5}">
                      <a16:colId xmlns:a16="http://schemas.microsoft.com/office/drawing/2014/main" val="179691498"/>
                    </a:ext>
                  </a:extLst>
                </a:gridCol>
                <a:gridCol w="4592357">
                  <a:extLst>
                    <a:ext uri="{9D8B030D-6E8A-4147-A177-3AD203B41FA5}">
                      <a16:colId xmlns:a16="http://schemas.microsoft.com/office/drawing/2014/main" val="2584806488"/>
                    </a:ext>
                  </a:extLst>
                </a:gridCol>
              </a:tblGrid>
              <a:tr h="305665">
                <a:tc>
                  <a:txBody>
                    <a:bodyPr/>
                    <a:lstStyle/>
                    <a:p>
                      <a:r>
                        <a:rPr lang="en-GB" dirty="0"/>
                        <a:t>Resource Title &amp; Link</a:t>
                      </a:r>
                    </a:p>
                  </a:txBody>
                  <a:tcPr/>
                </a:tc>
                <a:tc>
                  <a:txBody>
                    <a:bodyPr/>
                    <a:lstStyle/>
                    <a:p>
                      <a:r>
                        <a:rPr lang="en-GB" dirty="0"/>
                        <a:t>Resource Description</a:t>
                      </a:r>
                    </a:p>
                  </a:txBody>
                  <a:tcPr/>
                </a:tc>
                <a:extLst>
                  <a:ext uri="{0D108BD9-81ED-4DB2-BD59-A6C34878D82A}">
                    <a16:rowId xmlns:a16="http://schemas.microsoft.com/office/drawing/2014/main" val="2469973152"/>
                  </a:ext>
                </a:extLst>
              </a:tr>
              <a:tr h="1606023">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dirty="0"/>
                        <a:t>American Academy of </a:t>
                      </a:r>
                      <a:r>
                        <a:rPr lang="en-US" dirty="0" err="1"/>
                        <a:t>Paediatrics</a:t>
                      </a:r>
                      <a:r>
                        <a:rPr lang="en-US" dirty="0"/>
                        <a:t>   </a:t>
                      </a:r>
                    </a:p>
                    <a:p>
                      <a:endParaRPr lang="en-US" dirty="0"/>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2"/>
                        </a:rPr>
                        <a:t>https://www.aap.org/en-us/about-the-aap/aap-press-room/Pages/American-Academy-of-Pediatrics-Announces-New-Recommendations-for-Childrens-Media-Use.aspx</a:t>
                      </a:r>
                      <a:endParaRPr lang="en-GB" dirty="0"/>
                    </a:p>
                    <a:p>
                      <a:endParaRPr lang="en-GB" dirty="0"/>
                    </a:p>
                  </a:txBody>
                  <a:tcPr/>
                </a:tc>
                <a:tc>
                  <a:txBody>
                    <a:bodyPr/>
                    <a:lstStyle/>
                    <a:p>
                      <a:r>
                        <a:rPr lang="en-US" sz="1462" kern="1200" dirty="0" err="1">
                          <a:effectLst/>
                        </a:rPr>
                        <a:t>Organisation</a:t>
                      </a:r>
                      <a:r>
                        <a:rPr lang="en-US" sz="1462" kern="1200" dirty="0">
                          <a:effectLst/>
                        </a:rPr>
                        <a:t> has published their new policy recommendations and resources to help families maintain a healthy media diet. </a:t>
                      </a:r>
                      <a:endParaRPr lang="en-GB" dirty="0"/>
                    </a:p>
                  </a:txBody>
                  <a:tcPr/>
                </a:tc>
                <a:extLst>
                  <a:ext uri="{0D108BD9-81ED-4DB2-BD59-A6C34878D82A}">
                    <a16:rowId xmlns:a16="http://schemas.microsoft.com/office/drawing/2014/main" val="2541499415"/>
                  </a:ext>
                </a:extLst>
              </a:tr>
              <a:tr h="1721138">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endParaRPr lang="en-US" dirty="0"/>
                    </a:p>
                    <a:p>
                      <a:r>
                        <a:rPr lang="en-US" sz="1462" kern="1200" dirty="0">
                          <a:effectLst/>
                        </a:rPr>
                        <a:t>American Academy of </a:t>
                      </a:r>
                      <a:r>
                        <a:rPr lang="en-US" sz="1462" kern="1200" dirty="0" err="1">
                          <a:effectLst/>
                        </a:rPr>
                        <a:t>Paediatrics</a:t>
                      </a:r>
                      <a:r>
                        <a:rPr lang="en-US" sz="1462" kern="1200" dirty="0">
                          <a:effectLst/>
                        </a:rPr>
                        <a:t> </a:t>
                      </a:r>
                    </a:p>
                    <a:p>
                      <a:r>
                        <a:rPr lang="en-US" sz="1462" kern="1200" dirty="0">
                          <a:effectLst/>
                        </a:rPr>
                        <a:t>Family Media Use Plan</a:t>
                      </a:r>
                    </a:p>
                    <a:p>
                      <a:endParaRPr lang="en-US" sz="1462" kern="1200" dirty="0">
                        <a:effectLst/>
                      </a:endParaRP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3"/>
                        </a:rPr>
                        <a:t>https://www.healthychildren.org/English/media/Pages/default.aspx</a:t>
                      </a:r>
                      <a:endParaRPr lang="en-GB" dirty="0"/>
                    </a:p>
                  </a:txBody>
                  <a:tcPr/>
                </a:tc>
                <a:tc>
                  <a:txBody>
                    <a:bodyPr/>
                    <a:lstStyle/>
                    <a:p>
                      <a:r>
                        <a:rPr lang="en-US" sz="1462" kern="1200" dirty="0">
                          <a:effectLst/>
                        </a:rPr>
                        <a:t>An interactive, online tool to enable families to create a personalized family media use plan</a:t>
                      </a:r>
                    </a:p>
                    <a:p>
                      <a:endParaRPr lang="en-US" sz="1462" kern="1200" dirty="0">
                        <a:effectLst/>
                      </a:endParaRPr>
                    </a:p>
                    <a:p>
                      <a:endParaRPr lang="en-US" sz="1462" kern="1200" dirty="0">
                        <a:effectLst/>
                      </a:endParaRPr>
                    </a:p>
                    <a:p>
                      <a:r>
                        <a:rPr lang="en-US" sz="1462" kern="1200" dirty="0">
                          <a:effectLst/>
                        </a:rPr>
                        <a:t>Useful for parents especially</a:t>
                      </a:r>
                    </a:p>
                    <a:p>
                      <a:endParaRPr lang="en-GB" dirty="0"/>
                    </a:p>
                  </a:txBody>
                  <a:tcPr/>
                </a:tc>
                <a:extLst>
                  <a:ext uri="{0D108BD9-81ED-4DB2-BD59-A6C34878D82A}">
                    <a16:rowId xmlns:a16="http://schemas.microsoft.com/office/drawing/2014/main" val="2886145733"/>
                  </a:ext>
                </a:extLst>
              </a:tr>
              <a:tr h="1172570">
                <a:tc>
                  <a:txBody>
                    <a:bodyPr/>
                    <a:lstStyle/>
                    <a:p>
                      <a:r>
                        <a:rPr lang="en-US" dirty="0"/>
                        <a:t>Zero to three</a:t>
                      </a:r>
                    </a:p>
                    <a:p>
                      <a:endParaRPr lang="en-US" dirty="0"/>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4"/>
                        </a:rPr>
                        <a:t>https://www.zerotothree.org/resources/series/screen-sense</a:t>
                      </a:r>
                      <a:endParaRPr lang="en-GB" dirty="0"/>
                    </a:p>
                    <a:p>
                      <a:endParaRPr lang="en-GB" dirty="0"/>
                    </a:p>
                  </a:txBody>
                  <a:tcPr/>
                </a:tc>
                <a:tc>
                  <a:txBody>
                    <a:bodyPr/>
                    <a:lstStyle/>
                    <a:p>
                      <a:r>
                        <a:rPr lang="en-US" sz="1462" kern="1200" dirty="0">
                          <a:effectLst/>
                        </a:rPr>
                        <a:t>Web based resource aiming to make connections that strengthen families and improve the lives of babies and toddlers</a:t>
                      </a:r>
                      <a:endParaRPr lang="en-GB" dirty="0"/>
                    </a:p>
                  </a:txBody>
                  <a:tcPr/>
                </a:tc>
                <a:extLst>
                  <a:ext uri="{0D108BD9-81ED-4DB2-BD59-A6C34878D82A}">
                    <a16:rowId xmlns:a16="http://schemas.microsoft.com/office/drawing/2014/main" val="1561517112"/>
                  </a:ext>
                </a:extLst>
              </a:tr>
            </a:tbl>
          </a:graphicData>
        </a:graphic>
      </p:graphicFrame>
    </p:spTree>
    <p:extLst>
      <p:ext uri="{BB962C8B-B14F-4D97-AF65-F5344CB8AC3E}">
        <p14:creationId xmlns:p14="http://schemas.microsoft.com/office/powerpoint/2010/main" val="37956083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1BA596E-5A6F-41A9-8CF1-391345CB69D2}"/>
              </a:ext>
            </a:extLst>
          </p:cNvPr>
          <p:cNvGraphicFramePr>
            <a:graphicFrameLocks noGrp="1"/>
          </p:cNvGraphicFramePr>
          <p:nvPr>
            <p:ph sz="quarter" idx="18"/>
            <p:extLst>
              <p:ext uri="{D42A27DB-BD31-4B8C-83A1-F6EECF244321}">
                <p14:modId xmlns:p14="http://schemas.microsoft.com/office/powerpoint/2010/main" val="1163656351"/>
              </p:ext>
            </p:extLst>
          </p:nvPr>
        </p:nvGraphicFramePr>
        <p:xfrm>
          <a:off x="1" y="1037538"/>
          <a:ext cx="9906000" cy="4782924"/>
        </p:xfrm>
        <a:graphic>
          <a:graphicData uri="http://schemas.openxmlformats.org/drawingml/2006/table">
            <a:tbl>
              <a:tblPr firstRow="1" bandRow="1">
                <a:tableStyleId>{F5AB1C69-6EDB-4FF4-983F-18BD219EF322}</a:tableStyleId>
              </a:tblPr>
              <a:tblGrid>
                <a:gridCol w="4997300">
                  <a:extLst>
                    <a:ext uri="{9D8B030D-6E8A-4147-A177-3AD203B41FA5}">
                      <a16:colId xmlns:a16="http://schemas.microsoft.com/office/drawing/2014/main" val="1590386705"/>
                    </a:ext>
                  </a:extLst>
                </a:gridCol>
                <a:gridCol w="4908700">
                  <a:extLst>
                    <a:ext uri="{9D8B030D-6E8A-4147-A177-3AD203B41FA5}">
                      <a16:colId xmlns:a16="http://schemas.microsoft.com/office/drawing/2014/main" val="2618964818"/>
                    </a:ext>
                  </a:extLst>
                </a:gridCol>
              </a:tblGrid>
              <a:tr h="307204">
                <a:tc>
                  <a:txBody>
                    <a:bodyPr/>
                    <a:lstStyle/>
                    <a:p>
                      <a:r>
                        <a:rPr lang="en-GB" dirty="0"/>
                        <a:t>Resource Title&amp; Link</a:t>
                      </a:r>
                    </a:p>
                  </a:txBody>
                  <a:tcPr/>
                </a:tc>
                <a:tc>
                  <a:txBody>
                    <a:bodyPr/>
                    <a:lstStyle/>
                    <a:p>
                      <a:r>
                        <a:rPr lang="en-GB" dirty="0"/>
                        <a:t>Resource Description</a:t>
                      </a:r>
                    </a:p>
                  </a:txBody>
                  <a:tcPr/>
                </a:tc>
                <a:extLst>
                  <a:ext uri="{0D108BD9-81ED-4DB2-BD59-A6C34878D82A}">
                    <a16:rowId xmlns:a16="http://schemas.microsoft.com/office/drawing/2014/main" val="1779209279"/>
                  </a:ext>
                </a:extLst>
              </a:tr>
              <a:tr h="859533">
                <a:tc>
                  <a:txBody>
                    <a:bodyPr/>
                    <a:lstStyle/>
                    <a:p>
                      <a:r>
                        <a:rPr lang="en-US" dirty="0" err="1"/>
                        <a:t>Internetmatters</a:t>
                      </a:r>
                      <a:endParaRPr lang="en-US" dirty="0"/>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2"/>
                        </a:rPr>
                        <a:t>https://www.internetmatters.org/</a:t>
                      </a:r>
                      <a:endParaRPr lang="en-GB" dirty="0"/>
                    </a:p>
                  </a:txBody>
                  <a:tcPr/>
                </a:tc>
                <a:tc>
                  <a:txBody>
                    <a:bodyPr/>
                    <a:lstStyle/>
                    <a:p>
                      <a:r>
                        <a:rPr lang="en-US" dirty="0"/>
                        <a:t>Web based resource helping parents keep their children safe online and also good provocation materials for debate – e.g. safety guidelines for different games/apps</a:t>
                      </a:r>
                      <a:endParaRPr lang="en-GB" dirty="0"/>
                    </a:p>
                  </a:txBody>
                  <a:tcPr/>
                </a:tc>
                <a:extLst>
                  <a:ext uri="{0D108BD9-81ED-4DB2-BD59-A6C34878D82A}">
                    <a16:rowId xmlns:a16="http://schemas.microsoft.com/office/drawing/2014/main" val="3867228900"/>
                  </a:ext>
                </a:extLst>
              </a:tr>
              <a:tr h="742838">
                <a:tc>
                  <a:txBody>
                    <a:bodyPr/>
                    <a:lstStyle/>
                    <a:p>
                      <a:r>
                        <a:rPr lang="en-US" dirty="0"/>
                        <a:t>Common Sense Media</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3"/>
                        </a:rPr>
                        <a:t>https://www.commonsensemedia.org/</a:t>
                      </a:r>
                      <a:endParaRPr lang="en-GB" dirty="0"/>
                    </a:p>
                    <a:p>
                      <a:endParaRPr lang="en-GB" dirty="0"/>
                    </a:p>
                  </a:txBody>
                  <a:tcPr/>
                </a:tc>
                <a:tc>
                  <a:txBody>
                    <a:bodyPr/>
                    <a:lstStyle/>
                    <a:p>
                      <a:pPr marL="0" marR="0" lvl="0" indent="0" algn="l" defTabSz="742923" rtl="0" eaLnBrk="1" fontAlgn="auto" latinLnBrk="0" hangingPunct="1">
                        <a:lnSpc>
                          <a:spcPct val="100000"/>
                        </a:lnSpc>
                        <a:spcBef>
                          <a:spcPts val="0"/>
                        </a:spcBef>
                        <a:spcAft>
                          <a:spcPts val="0"/>
                        </a:spcAft>
                        <a:buClrTx/>
                        <a:buSzTx/>
                        <a:buFontTx/>
                        <a:buNone/>
                        <a:tabLst/>
                        <a:defRPr/>
                      </a:pPr>
                      <a:r>
                        <a:rPr lang="en-US" sz="1462" kern="1200" dirty="0">
                          <a:effectLst/>
                        </a:rPr>
                        <a:t>Web based resource containing expert reviews, objective advice and helpful teaching/parenting tools</a:t>
                      </a:r>
                      <a:endParaRPr lang="en-GB" b="0" dirty="0"/>
                    </a:p>
                  </a:txBody>
                  <a:tcPr/>
                </a:tc>
                <a:extLst>
                  <a:ext uri="{0D108BD9-81ED-4DB2-BD59-A6C34878D82A}">
                    <a16:rowId xmlns:a16="http://schemas.microsoft.com/office/drawing/2014/main" val="778473622"/>
                  </a:ext>
                </a:extLst>
              </a:tr>
              <a:tr h="1643676">
                <a:tc>
                  <a:txBody>
                    <a:bodyPr/>
                    <a:lstStyle/>
                    <a:p>
                      <a:r>
                        <a:rPr lang="en-US" dirty="0"/>
                        <a:t>The Boy Made Out of Blocks – Keith Stuart</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4"/>
                        </a:rPr>
                        <a:t>https://www.amazon.com/Boy-Made-Blocks-uplifting-novel-ebook/dp/B010QDG9RI/ref=sr_1_2?keywords=boy+made+of+blocks&amp;qid=1558545781&amp;s=gateway&amp;sr=8-2</a:t>
                      </a:r>
                      <a:endParaRPr lang="en-GB" dirty="0"/>
                    </a:p>
                    <a:p>
                      <a:endParaRPr lang="en-GB" dirty="0"/>
                    </a:p>
                  </a:txBody>
                  <a:tcPr/>
                </a:tc>
                <a:tc>
                  <a:txBody>
                    <a:bodyPr/>
                    <a:lstStyle/>
                    <a:p>
                      <a:r>
                        <a:rPr lang="en-US" dirty="0"/>
                        <a:t>Fictional book about how a father uses Minecraft to communicate with autistic son</a:t>
                      </a:r>
                    </a:p>
                    <a:p>
                      <a:r>
                        <a:rPr lang="en-US" dirty="0"/>
                        <a:t>Good provocation for discussion about gaming and children with SEND, and helpful to understand its role in children with communication difficulties</a:t>
                      </a:r>
                      <a:endParaRPr lang="en-GB" dirty="0"/>
                    </a:p>
                  </a:txBody>
                  <a:tcPr/>
                </a:tc>
                <a:extLst>
                  <a:ext uri="{0D108BD9-81ED-4DB2-BD59-A6C34878D82A}">
                    <a16:rowId xmlns:a16="http://schemas.microsoft.com/office/drawing/2014/main" val="3262611481"/>
                  </a:ext>
                </a:extLst>
              </a:tr>
              <a:tr h="1006720">
                <a:tc>
                  <a:txBody>
                    <a:bodyPr/>
                    <a:lstStyle/>
                    <a:p>
                      <a:r>
                        <a:rPr lang="en-US" dirty="0"/>
                        <a:t>Technology Contract</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5"/>
                        </a:rPr>
                        <a:t>https://www.psychologytoday.com/gb/blog/when-kids-call-the-shots/201804/the-best-technology-screen-time-contract-kids</a:t>
                      </a:r>
                      <a:endParaRPr lang="en-GB" dirty="0"/>
                    </a:p>
                    <a:p>
                      <a:endParaRPr lang="en-GB" dirty="0"/>
                    </a:p>
                  </a:txBody>
                  <a:tcPr/>
                </a:tc>
                <a:tc>
                  <a:txBody>
                    <a:bodyPr/>
                    <a:lstStyle/>
                    <a:p>
                      <a:r>
                        <a:rPr lang="en-US" dirty="0"/>
                        <a:t>Examples of tech contracts to help establish rules between parents and children</a:t>
                      </a:r>
                      <a:endParaRPr lang="en-GB" dirty="0"/>
                    </a:p>
                  </a:txBody>
                  <a:tcPr/>
                </a:tc>
                <a:extLst>
                  <a:ext uri="{0D108BD9-81ED-4DB2-BD59-A6C34878D82A}">
                    <a16:rowId xmlns:a16="http://schemas.microsoft.com/office/drawing/2014/main" val="4042977825"/>
                  </a:ext>
                </a:extLst>
              </a:tr>
            </a:tbl>
          </a:graphicData>
        </a:graphic>
      </p:graphicFrame>
      <p:sp>
        <p:nvSpPr>
          <p:cNvPr id="3" name="Title 2">
            <a:extLst>
              <a:ext uri="{FF2B5EF4-FFF2-40B4-BE49-F238E27FC236}">
                <a16:creationId xmlns:a16="http://schemas.microsoft.com/office/drawing/2014/main" id="{CF6DE906-7DA8-48F3-9255-E9614D01CBDB}"/>
              </a:ext>
            </a:extLst>
          </p:cNvPr>
          <p:cNvSpPr>
            <a:spLocks noGrp="1"/>
          </p:cNvSpPr>
          <p:nvPr>
            <p:ph type="title"/>
          </p:nvPr>
        </p:nvSpPr>
        <p:spPr/>
        <p:txBody>
          <a:bodyPr/>
          <a:lstStyle/>
          <a:p>
            <a:r>
              <a:rPr lang="en-GB" dirty="0"/>
              <a:t>Global Resources - General </a:t>
            </a:r>
          </a:p>
        </p:txBody>
      </p:sp>
    </p:spTree>
    <p:extLst>
      <p:ext uri="{BB962C8B-B14F-4D97-AF65-F5344CB8AC3E}">
        <p14:creationId xmlns:p14="http://schemas.microsoft.com/office/powerpoint/2010/main" val="8141845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87507-9986-4780-B2E9-6522D2B3059F}"/>
              </a:ext>
            </a:extLst>
          </p:cNvPr>
          <p:cNvSpPr>
            <a:spLocks noGrp="1"/>
          </p:cNvSpPr>
          <p:nvPr>
            <p:ph type="title"/>
          </p:nvPr>
        </p:nvSpPr>
        <p:spPr/>
        <p:txBody>
          <a:bodyPr/>
          <a:lstStyle/>
          <a:p>
            <a:r>
              <a:rPr lang="en-GB" dirty="0"/>
              <a:t>Global Resources continued</a:t>
            </a:r>
          </a:p>
        </p:txBody>
      </p:sp>
      <p:graphicFrame>
        <p:nvGraphicFramePr>
          <p:cNvPr id="10" name="Content Placeholder 9">
            <a:extLst>
              <a:ext uri="{FF2B5EF4-FFF2-40B4-BE49-F238E27FC236}">
                <a16:creationId xmlns:a16="http://schemas.microsoft.com/office/drawing/2014/main" id="{2F1CCCF2-540B-40E4-8152-1E0652BC8F35}"/>
              </a:ext>
            </a:extLst>
          </p:cNvPr>
          <p:cNvGraphicFramePr>
            <a:graphicFrameLocks noGrp="1"/>
          </p:cNvGraphicFramePr>
          <p:nvPr>
            <p:ph sz="quarter" idx="18"/>
            <p:extLst>
              <p:ext uri="{D42A27DB-BD31-4B8C-83A1-F6EECF244321}">
                <p14:modId xmlns:p14="http://schemas.microsoft.com/office/powerpoint/2010/main" val="3584462220"/>
              </p:ext>
            </p:extLst>
          </p:nvPr>
        </p:nvGraphicFramePr>
        <p:xfrm>
          <a:off x="91440" y="969265"/>
          <a:ext cx="9665208" cy="4695506"/>
        </p:xfrm>
        <a:graphic>
          <a:graphicData uri="http://schemas.openxmlformats.org/drawingml/2006/table">
            <a:tbl>
              <a:tblPr firstRow="1" bandRow="1">
                <a:tableStyleId>{F5AB1C69-6EDB-4FF4-983F-18BD219EF322}</a:tableStyleId>
              </a:tblPr>
              <a:tblGrid>
                <a:gridCol w="5084678">
                  <a:extLst>
                    <a:ext uri="{9D8B030D-6E8A-4147-A177-3AD203B41FA5}">
                      <a16:colId xmlns:a16="http://schemas.microsoft.com/office/drawing/2014/main" val="179691498"/>
                    </a:ext>
                  </a:extLst>
                </a:gridCol>
                <a:gridCol w="4580530">
                  <a:extLst>
                    <a:ext uri="{9D8B030D-6E8A-4147-A177-3AD203B41FA5}">
                      <a16:colId xmlns:a16="http://schemas.microsoft.com/office/drawing/2014/main" val="2584806488"/>
                    </a:ext>
                  </a:extLst>
                </a:gridCol>
              </a:tblGrid>
              <a:tr h="320478">
                <a:tc>
                  <a:txBody>
                    <a:bodyPr/>
                    <a:lstStyle/>
                    <a:p>
                      <a:r>
                        <a:rPr lang="en-GB" dirty="0"/>
                        <a:t>Resource Title &amp; Link</a:t>
                      </a:r>
                    </a:p>
                  </a:txBody>
                  <a:tcPr/>
                </a:tc>
                <a:tc>
                  <a:txBody>
                    <a:bodyPr/>
                    <a:lstStyle/>
                    <a:p>
                      <a:r>
                        <a:rPr lang="en-GB" dirty="0"/>
                        <a:t>Resource Description</a:t>
                      </a:r>
                    </a:p>
                  </a:txBody>
                  <a:tcPr/>
                </a:tc>
                <a:extLst>
                  <a:ext uri="{0D108BD9-81ED-4DB2-BD59-A6C34878D82A}">
                    <a16:rowId xmlns:a16="http://schemas.microsoft.com/office/drawing/2014/main" val="2469973152"/>
                  </a:ext>
                </a:extLst>
              </a:tr>
              <a:tr h="1002165">
                <a:tc>
                  <a:txBody>
                    <a:bodyPr/>
                    <a:lstStyle/>
                    <a:p>
                      <a:r>
                        <a:rPr lang="en-US" dirty="0"/>
                        <a:t>C</a:t>
                      </a:r>
                      <a:r>
                        <a:rPr lang="en-GB" dirty="0" err="1"/>
                        <a:t>yber</a:t>
                      </a:r>
                      <a:r>
                        <a:rPr lang="en-GB" dirty="0"/>
                        <a:t> Bullying Research Centre</a:t>
                      </a:r>
                    </a:p>
                    <a:p>
                      <a:r>
                        <a:rPr lang="en-GB" dirty="0">
                          <a:hlinkClick r:id="rId2"/>
                        </a:rPr>
                        <a:t>https://cyberbullying.org/most-popular-social-media-apps</a:t>
                      </a:r>
                      <a:endParaRPr lang="en-GB" dirty="0"/>
                    </a:p>
                  </a:txBody>
                  <a:tcPr/>
                </a:tc>
                <a:tc>
                  <a:txBody>
                    <a:bodyPr/>
                    <a:lstStyle/>
                    <a:p>
                      <a:r>
                        <a:rPr lang="en-US" sz="1462" kern="1200" dirty="0">
                          <a:effectLst/>
                        </a:rPr>
                        <a:t>Web based clearinghouse of information concerning the ways adolescents use and misuse technology.</a:t>
                      </a:r>
                      <a:br>
                        <a:rPr lang="en-US" sz="1462" kern="1200" dirty="0">
                          <a:effectLst/>
                        </a:rPr>
                      </a:br>
                      <a:r>
                        <a:rPr lang="en-US" sz="1462" kern="1200" dirty="0">
                          <a:effectLst/>
                        </a:rPr>
                        <a:t>It provides helpful tip sheets for parents, educators and older pupils to navigate digital age and has lots of stimulating provocation material to begin conversations about the impact of social media and adolescent online </a:t>
                      </a:r>
                      <a:r>
                        <a:rPr lang="en-US" sz="1462" kern="1200" dirty="0" err="1">
                          <a:effectLst/>
                        </a:rPr>
                        <a:t>behaviour</a:t>
                      </a:r>
                      <a:endParaRPr lang="en-GB" dirty="0"/>
                    </a:p>
                  </a:txBody>
                  <a:tcPr/>
                </a:tc>
                <a:extLst>
                  <a:ext uri="{0D108BD9-81ED-4DB2-BD59-A6C34878D82A}">
                    <a16:rowId xmlns:a16="http://schemas.microsoft.com/office/drawing/2014/main" val="3815044446"/>
                  </a:ext>
                </a:extLst>
              </a:tr>
              <a:tr h="1072646">
                <a:tc>
                  <a:txBody>
                    <a:bodyPr/>
                    <a:lstStyle/>
                    <a:p>
                      <a:r>
                        <a:rPr lang="en-US" dirty="0"/>
                        <a:t>Screenagers: Growing </a:t>
                      </a:r>
                      <a:r>
                        <a:rPr lang="en-US" u="none" dirty="0"/>
                        <a:t>U</a:t>
                      </a:r>
                      <a:r>
                        <a:rPr lang="en-US" dirty="0"/>
                        <a:t>p In The Digital Age</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3"/>
                        </a:rPr>
                        <a:t>https://www.screenagersmovie.com/</a:t>
                      </a:r>
                      <a:endParaRPr lang="en-GB" dirty="0"/>
                    </a:p>
                    <a:p>
                      <a:endParaRPr lang="en-GB" dirty="0"/>
                    </a:p>
                  </a:txBody>
                  <a:tcPr/>
                </a:tc>
                <a:tc>
                  <a:txBody>
                    <a:bodyPr/>
                    <a:lstStyle/>
                    <a:p>
                      <a:r>
                        <a:rPr lang="en-US" sz="1462" kern="1200" dirty="0">
                          <a:effectLst/>
                        </a:rPr>
                        <a:t>Award-winning documentaries on how tech time impacts children’s development and offers solutions on how adults can empower kids to best navigate the digital world and find balance</a:t>
                      </a:r>
                      <a:endParaRPr lang="en-US" sz="1462" b="0" i="0" kern="1200" dirty="0">
                        <a:solidFill>
                          <a:schemeClr val="dk1"/>
                        </a:solidFill>
                        <a:effectLst/>
                        <a:latin typeface="+mn-lt"/>
                        <a:ea typeface="+mn-ea"/>
                        <a:cs typeface="+mn-cs"/>
                      </a:endParaRPr>
                    </a:p>
                  </a:txBody>
                  <a:tcPr/>
                </a:tc>
                <a:extLst>
                  <a:ext uri="{0D108BD9-81ED-4DB2-BD59-A6C34878D82A}">
                    <a16:rowId xmlns:a16="http://schemas.microsoft.com/office/drawing/2014/main" val="2541499415"/>
                  </a:ext>
                </a:extLst>
              </a:tr>
              <a:tr h="1499616">
                <a:tc>
                  <a:txBody>
                    <a:bodyPr/>
                    <a:lstStyle/>
                    <a:p>
                      <a:r>
                        <a:rPr lang="en-US" dirty="0"/>
                        <a:t>Common Sense Education </a:t>
                      </a:r>
                      <a:r>
                        <a:rPr lang="en-GB" dirty="0">
                          <a:hlinkClick r:id="rId4"/>
                        </a:rPr>
                        <a:t>https://www.commonsense.org/education/system/files/tlr-asset/pbscse_teachfakenews_lessonplan.pdf?x=1</a:t>
                      </a:r>
                      <a:endParaRPr lang="en-GB" dirty="0"/>
                    </a:p>
                    <a:p>
                      <a:endParaRPr lang="en-GB" dirty="0"/>
                    </a:p>
                    <a:p>
                      <a:r>
                        <a:rPr lang="en-US" dirty="0"/>
                        <a:t>Common Sense Media</a:t>
                      </a:r>
                    </a:p>
                    <a:p>
                      <a:pPr marL="0" marR="0" lvl="0" indent="0" algn="l" defTabSz="742923" rtl="0" eaLnBrk="1" fontAlgn="auto" latinLnBrk="0" hangingPunct="1">
                        <a:lnSpc>
                          <a:spcPct val="100000"/>
                        </a:lnSpc>
                        <a:spcBef>
                          <a:spcPts val="0"/>
                        </a:spcBef>
                        <a:spcAft>
                          <a:spcPts val="0"/>
                        </a:spcAft>
                        <a:buClrTx/>
                        <a:buSzTx/>
                        <a:buFontTx/>
                        <a:buNone/>
                        <a:tabLst/>
                        <a:defRPr/>
                      </a:pPr>
                      <a:r>
                        <a:rPr lang="en-GB" dirty="0">
                          <a:hlinkClick r:id="rId5"/>
                        </a:rPr>
                        <a:t>https://www.commonsensemedia.org/</a:t>
                      </a:r>
                      <a:endParaRPr lang="en-GB" dirty="0"/>
                    </a:p>
                  </a:txBody>
                  <a:tcPr/>
                </a:tc>
                <a:tc>
                  <a:txBody>
                    <a:bodyPr/>
                    <a:lstStyle/>
                    <a:p>
                      <a:r>
                        <a:rPr lang="en-US" dirty="0"/>
                        <a:t>Web based resources to help support class debates and other elements of digital citizenship</a:t>
                      </a:r>
                    </a:p>
                    <a:p>
                      <a:endParaRPr lang="en-US" dirty="0"/>
                    </a:p>
                    <a:p>
                      <a:endParaRPr lang="en-US" dirty="0"/>
                    </a:p>
                    <a:p>
                      <a:pPr marL="0" marR="0" lvl="0" indent="0" algn="l" defTabSz="742923" rtl="0" eaLnBrk="1" fontAlgn="auto" latinLnBrk="0" hangingPunct="1">
                        <a:lnSpc>
                          <a:spcPct val="100000"/>
                        </a:lnSpc>
                        <a:spcBef>
                          <a:spcPts val="0"/>
                        </a:spcBef>
                        <a:spcAft>
                          <a:spcPts val="0"/>
                        </a:spcAft>
                        <a:buClrTx/>
                        <a:buSzTx/>
                        <a:buFontTx/>
                        <a:buNone/>
                        <a:tabLst/>
                        <a:defRPr/>
                      </a:pPr>
                      <a:r>
                        <a:rPr lang="en-US" sz="1462" kern="1200" dirty="0">
                          <a:effectLst/>
                        </a:rPr>
                        <a:t>Web based resource containing expert reviews, objective advice and helpful teaching/parenting tools</a:t>
                      </a:r>
                      <a:endParaRPr lang="en-GB" dirty="0"/>
                    </a:p>
                    <a:p>
                      <a:endParaRPr lang="en-US" dirty="0"/>
                    </a:p>
                  </a:txBody>
                  <a:tcPr/>
                </a:tc>
                <a:extLst>
                  <a:ext uri="{0D108BD9-81ED-4DB2-BD59-A6C34878D82A}">
                    <a16:rowId xmlns:a16="http://schemas.microsoft.com/office/drawing/2014/main" val="2894315652"/>
                  </a:ext>
                </a:extLst>
              </a:tr>
            </a:tbl>
          </a:graphicData>
        </a:graphic>
      </p:graphicFrame>
    </p:spTree>
    <p:extLst>
      <p:ext uri="{BB962C8B-B14F-4D97-AF65-F5344CB8AC3E}">
        <p14:creationId xmlns:p14="http://schemas.microsoft.com/office/powerpoint/2010/main" val="38892552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60D20-492B-4897-918C-AF248F081D8F}"/>
              </a:ext>
            </a:extLst>
          </p:cNvPr>
          <p:cNvSpPr>
            <a:spLocks noGrp="1"/>
          </p:cNvSpPr>
          <p:nvPr>
            <p:ph sz="quarter" idx="18"/>
          </p:nvPr>
        </p:nvSpPr>
        <p:spPr>
          <a:xfrm>
            <a:off x="409500" y="1386266"/>
            <a:ext cx="9087000" cy="4752000"/>
          </a:xfrm>
        </p:spPr>
        <p:txBody>
          <a:bodyPr/>
          <a:lstStyle/>
          <a:p>
            <a:pPr marL="19050" indent="0" algn="ctr">
              <a:buNone/>
            </a:pPr>
            <a:r>
              <a:rPr lang="en-US" dirty="0">
                <a:ea typeface="+mn-lt"/>
                <a:cs typeface="+mn-lt"/>
              </a:rPr>
              <a:t>Screen Time and Social Media video with Beth Kerr, </a:t>
            </a:r>
            <a:r>
              <a:rPr lang="en-US" dirty="0" err="1">
                <a:ea typeface="+mn-lt"/>
                <a:cs typeface="+mn-lt"/>
              </a:rPr>
              <a:t>Cognita</a:t>
            </a:r>
            <a:r>
              <a:rPr lang="en-US" dirty="0">
                <a:ea typeface="+mn-lt"/>
                <a:cs typeface="+mn-lt"/>
              </a:rPr>
              <a:t> Global Wellbeing Director</a:t>
            </a:r>
            <a:endParaRPr lang="en-GB" dirty="0"/>
          </a:p>
          <a:p>
            <a:pPr marL="19050" indent="0" algn="ctr">
              <a:buNone/>
            </a:pPr>
            <a:r>
              <a:rPr lang="en-US" dirty="0">
                <a:ea typeface="+mn-lt"/>
                <a:cs typeface="+mn-lt"/>
                <a:hlinkClick r:id="rId2"/>
              </a:rPr>
              <a:t>https://vimeo.com/357503807</a:t>
            </a:r>
            <a:endParaRPr lang="en-US"/>
          </a:p>
          <a:p>
            <a:pPr marL="290195" indent="-271145"/>
            <a:endParaRPr lang="en-US" dirty="0"/>
          </a:p>
        </p:txBody>
      </p:sp>
      <p:sp>
        <p:nvSpPr>
          <p:cNvPr id="3" name="Title 2">
            <a:extLst>
              <a:ext uri="{FF2B5EF4-FFF2-40B4-BE49-F238E27FC236}">
                <a16:creationId xmlns:a16="http://schemas.microsoft.com/office/drawing/2014/main" id="{DE4D2355-941C-4618-99F1-BC48CC854778}"/>
              </a:ext>
            </a:extLst>
          </p:cNvPr>
          <p:cNvSpPr>
            <a:spLocks noGrp="1"/>
          </p:cNvSpPr>
          <p:nvPr>
            <p:ph type="title"/>
          </p:nvPr>
        </p:nvSpPr>
        <p:spPr/>
        <p:txBody>
          <a:bodyPr/>
          <a:lstStyle/>
          <a:p>
            <a:r>
              <a:rPr lang="en-US" dirty="0"/>
              <a:t>Social Media &amp; Screen Time – Parental Video </a:t>
            </a:r>
            <a:endParaRPr lang="en-GB" dirty="0"/>
          </a:p>
        </p:txBody>
      </p:sp>
    </p:spTree>
    <p:extLst>
      <p:ext uri="{BB962C8B-B14F-4D97-AF65-F5344CB8AC3E}">
        <p14:creationId xmlns:p14="http://schemas.microsoft.com/office/powerpoint/2010/main" val="4659421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B153629-4300-4150-8801-498743DA5C16}"/>
              </a:ext>
            </a:extLst>
          </p:cNvPr>
          <p:cNvSpPr>
            <a:spLocks noGrp="1"/>
          </p:cNvSpPr>
          <p:nvPr>
            <p:ph sz="quarter" idx="18"/>
          </p:nvPr>
        </p:nvSpPr>
        <p:spPr>
          <a:xfrm>
            <a:off x="284480" y="1046481"/>
            <a:ext cx="9212020" cy="4938394"/>
          </a:xfrm>
          <a:ln>
            <a:solidFill>
              <a:schemeClr val="tx1"/>
            </a:solidFill>
          </a:ln>
        </p:spPr>
        <p:txBody>
          <a:bodyPr>
            <a:normAutofit lnSpcReduction="10000"/>
          </a:bodyPr>
          <a:lstStyle/>
          <a:p>
            <a:pPr marL="18916" indent="0">
              <a:lnSpc>
                <a:spcPct val="200000"/>
              </a:lnSpc>
              <a:buNone/>
            </a:pPr>
            <a:r>
              <a:rPr lang="en-US" sz="2400" dirty="0"/>
              <a:t>1. Summary of key evidence</a:t>
            </a:r>
          </a:p>
          <a:p>
            <a:pPr marL="18916" indent="0">
              <a:lnSpc>
                <a:spcPct val="200000"/>
              </a:lnSpc>
              <a:buNone/>
            </a:pPr>
            <a:r>
              <a:rPr lang="en-US" sz="2400" dirty="0"/>
              <a:t>2. Student-led debate – example frameworks, possible titles and link to provocation video</a:t>
            </a:r>
          </a:p>
          <a:p>
            <a:pPr marL="18916" indent="0">
              <a:lnSpc>
                <a:spcPct val="200000"/>
              </a:lnSpc>
              <a:buNone/>
            </a:pPr>
            <a:r>
              <a:rPr lang="en-US" sz="2400" dirty="0"/>
              <a:t>3. Activity suggestions</a:t>
            </a:r>
          </a:p>
          <a:p>
            <a:pPr marL="18916" indent="0">
              <a:lnSpc>
                <a:spcPct val="200000"/>
              </a:lnSpc>
              <a:buNone/>
            </a:pPr>
            <a:r>
              <a:rPr lang="en-US" sz="2400" dirty="0"/>
              <a:t>4. Resources – including link to Social Media &amp; Screen Time Parent Video </a:t>
            </a:r>
            <a:endParaRPr lang="en-US" sz="1100" dirty="0"/>
          </a:p>
          <a:p>
            <a:pPr>
              <a:lnSpc>
                <a:spcPct val="200000"/>
              </a:lnSpc>
            </a:pPr>
            <a:endParaRPr lang="en-GB" dirty="0"/>
          </a:p>
        </p:txBody>
      </p:sp>
      <p:sp>
        <p:nvSpPr>
          <p:cNvPr id="7" name="Title 6">
            <a:extLst>
              <a:ext uri="{FF2B5EF4-FFF2-40B4-BE49-F238E27FC236}">
                <a16:creationId xmlns:a16="http://schemas.microsoft.com/office/drawing/2014/main" id="{58AE320D-8BD7-41EF-BFA7-CA477D4D7CE2}"/>
              </a:ext>
            </a:extLst>
          </p:cNvPr>
          <p:cNvSpPr>
            <a:spLocks noGrp="1"/>
          </p:cNvSpPr>
          <p:nvPr>
            <p:ph type="title"/>
          </p:nvPr>
        </p:nvSpPr>
        <p:spPr/>
        <p:txBody>
          <a:bodyPr/>
          <a:lstStyle/>
          <a:p>
            <a:r>
              <a:rPr lang="en-US" dirty="0"/>
              <a:t>Contents </a:t>
            </a:r>
            <a:endParaRPr lang="en-GB" dirty="0"/>
          </a:p>
        </p:txBody>
      </p:sp>
    </p:spTree>
    <p:extLst>
      <p:ext uri="{BB962C8B-B14F-4D97-AF65-F5344CB8AC3E}">
        <p14:creationId xmlns:p14="http://schemas.microsoft.com/office/powerpoint/2010/main" val="16476191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56322-8E05-49A5-8C20-9CA10AFCB3BF}"/>
              </a:ext>
            </a:extLst>
          </p:cNvPr>
          <p:cNvSpPr>
            <a:spLocks noGrp="1"/>
          </p:cNvSpPr>
          <p:nvPr>
            <p:ph type="title"/>
          </p:nvPr>
        </p:nvSpPr>
        <p:spPr/>
        <p:txBody>
          <a:bodyPr/>
          <a:lstStyle/>
          <a:p>
            <a:r>
              <a:rPr lang="en-GB" sz="3600" dirty="0">
                <a:latin typeface="+mn-lt"/>
              </a:rPr>
              <a:t>Summary of key research</a:t>
            </a:r>
            <a:endParaRPr lang="en-GB" dirty="0"/>
          </a:p>
        </p:txBody>
      </p:sp>
    </p:spTree>
    <p:extLst>
      <p:ext uri="{BB962C8B-B14F-4D97-AF65-F5344CB8AC3E}">
        <p14:creationId xmlns:p14="http://schemas.microsoft.com/office/powerpoint/2010/main" val="8107455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C21DC34-F7C0-4739-8C02-C564E815FF6B}"/>
              </a:ext>
            </a:extLst>
          </p:cNvPr>
          <p:cNvSpPr>
            <a:spLocks noGrp="1"/>
          </p:cNvSpPr>
          <p:nvPr>
            <p:ph sz="quarter" idx="18"/>
          </p:nvPr>
        </p:nvSpPr>
        <p:spPr>
          <a:xfrm>
            <a:off x="409500" y="1044000"/>
            <a:ext cx="9087000" cy="4752000"/>
          </a:xfrm>
        </p:spPr>
        <p:txBody>
          <a:bodyPr>
            <a:normAutofit/>
          </a:bodyPr>
          <a:lstStyle/>
          <a:p>
            <a:pPr marL="18916" indent="0">
              <a:lnSpc>
                <a:spcPct val="150000"/>
              </a:lnSpc>
              <a:buNone/>
            </a:pPr>
            <a:r>
              <a:rPr lang="en-US" b="1" dirty="0"/>
              <a:t>Social Media:</a:t>
            </a:r>
          </a:p>
          <a:p>
            <a:pPr marL="361816" indent="-342900">
              <a:lnSpc>
                <a:spcPct val="120000"/>
              </a:lnSpc>
              <a:buFont typeface="+mj-lt"/>
              <a:buAutoNum type="arabicPeriod"/>
            </a:pPr>
            <a:r>
              <a:rPr lang="en-US" dirty="0" err="1"/>
              <a:t>Maximising</a:t>
            </a:r>
            <a:r>
              <a:rPr lang="en-US" dirty="0"/>
              <a:t> the opportunities of social media and </a:t>
            </a:r>
            <a:r>
              <a:rPr lang="en-US" dirty="0" err="1"/>
              <a:t>minimising</a:t>
            </a:r>
            <a:r>
              <a:rPr lang="en-US" dirty="0"/>
              <a:t> its threats is a challenge for parents, educators and young people themselves. </a:t>
            </a:r>
          </a:p>
          <a:p>
            <a:pPr marL="361816" indent="-342900">
              <a:lnSpc>
                <a:spcPct val="120000"/>
              </a:lnSpc>
              <a:buFont typeface="+mj-lt"/>
              <a:buAutoNum type="arabicPeriod"/>
            </a:pPr>
            <a:r>
              <a:rPr lang="en-US" dirty="0"/>
              <a:t>Evidence is complex, nuanced and far from comprehensive or reliable.</a:t>
            </a:r>
          </a:p>
          <a:p>
            <a:pPr marL="361816" indent="-342900">
              <a:lnSpc>
                <a:spcPct val="120000"/>
              </a:lnSpc>
              <a:buFont typeface="+mj-lt"/>
              <a:buAutoNum type="arabicPeriod"/>
            </a:pPr>
            <a:r>
              <a:rPr lang="en-US" dirty="0"/>
              <a:t>The evidence base does not show a causal link between social media use and positive or negative outcomes for children and young people.</a:t>
            </a:r>
          </a:p>
          <a:p>
            <a:pPr marL="361816" indent="-342900">
              <a:lnSpc>
                <a:spcPct val="120000"/>
              </a:lnSpc>
              <a:buFont typeface="+mj-lt"/>
              <a:buAutoNum type="arabicPeriod"/>
            </a:pPr>
            <a:r>
              <a:rPr lang="en-US" dirty="0"/>
              <a:t>Children and young people who portray themselves authentically and positively can benefit from moderate social media use, whilst the opposite is the case for inauthentic self-expression, which is associated with lower self-esteem and social anxiety.</a:t>
            </a:r>
          </a:p>
          <a:p>
            <a:pPr marL="361816" indent="-342900">
              <a:lnSpc>
                <a:spcPct val="120000"/>
              </a:lnSpc>
              <a:buFont typeface="+mj-lt"/>
              <a:buAutoNum type="arabicPeriod"/>
            </a:pPr>
            <a:r>
              <a:rPr lang="en-US" dirty="0"/>
              <a:t>Social media provides the vehicle for cyber bullying, and can facilitate and expedite the spread of unkind messages and posts.</a:t>
            </a:r>
          </a:p>
          <a:p>
            <a:pPr marL="18916" indent="0">
              <a:buNone/>
            </a:pPr>
            <a:endParaRPr lang="en-US" dirty="0"/>
          </a:p>
          <a:p>
            <a:pPr marL="18916" indent="0">
              <a:buNone/>
            </a:pPr>
            <a:endParaRPr lang="en-US" dirty="0"/>
          </a:p>
          <a:p>
            <a:pPr marL="18916" indent="0">
              <a:buNone/>
            </a:pPr>
            <a:endParaRPr lang="en-US" dirty="0"/>
          </a:p>
          <a:p>
            <a:endParaRPr lang="en-GB" dirty="0"/>
          </a:p>
        </p:txBody>
      </p:sp>
      <p:sp>
        <p:nvSpPr>
          <p:cNvPr id="3" name="Title 2">
            <a:extLst>
              <a:ext uri="{FF2B5EF4-FFF2-40B4-BE49-F238E27FC236}">
                <a16:creationId xmlns:a16="http://schemas.microsoft.com/office/drawing/2014/main" id="{40678089-E91F-44B6-A6CA-094F7AC59DBE}"/>
              </a:ext>
            </a:extLst>
          </p:cNvPr>
          <p:cNvSpPr>
            <a:spLocks noGrp="1"/>
          </p:cNvSpPr>
          <p:nvPr>
            <p:ph type="title"/>
          </p:nvPr>
        </p:nvSpPr>
        <p:spPr/>
        <p:txBody>
          <a:bodyPr/>
          <a:lstStyle/>
          <a:p>
            <a:r>
              <a:rPr lang="en-US" dirty="0"/>
              <a:t>Summary of key evidence</a:t>
            </a:r>
            <a:endParaRPr lang="en-GB" dirty="0"/>
          </a:p>
        </p:txBody>
      </p:sp>
    </p:spTree>
    <p:extLst>
      <p:ext uri="{BB962C8B-B14F-4D97-AF65-F5344CB8AC3E}">
        <p14:creationId xmlns:p14="http://schemas.microsoft.com/office/powerpoint/2010/main" val="39168436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65DFE-DCC2-49F1-8D0F-424429DC0E08}"/>
              </a:ext>
            </a:extLst>
          </p:cNvPr>
          <p:cNvSpPr>
            <a:spLocks noGrp="1"/>
          </p:cNvSpPr>
          <p:nvPr>
            <p:ph sz="quarter" idx="18"/>
          </p:nvPr>
        </p:nvSpPr>
        <p:spPr/>
        <p:txBody>
          <a:bodyPr>
            <a:normAutofit/>
          </a:bodyPr>
          <a:lstStyle/>
          <a:p>
            <a:pPr marL="18916" indent="0">
              <a:buNone/>
            </a:pPr>
            <a:r>
              <a:rPr lang="en-US" dirty="0"/>
              <a:t>The potential effect of social media on the wellbeing of children needs to be considered regardless of the gaps in evidence. In particular:</a:t>
            </a:r>
          </a:p>
          <a:p>
            <a:r>
              <a:rPr lang="en-US" dirty="0"/>
              <a:t>Age appropriateness of site</a:t>
            </a:r>
          </a:p>
          <a:p>
            <a:r>
              <a:rPr lang="en-US" dirty="0"/>
              <a:t>Privacy settings</a:t>
            </a:r>
          </a:p>
          <a:p>
            <a:r>
              <a:rPr lang="en-US" dirty="0"/>
              <a:t>Exposure to inappropriate or harmful material, leading to </a:t>
            </a:r>
            <a:r>
              <a:rPr lang="en-US" dirty="0" err="1"/>
              <a:t>desensitisation</a:t>
            </a:r>
            <a:r>
              <a:rPr lang="en-US" dirty="0"/>
              <a:t> of formative sexual relationships, violence and swearing</a:t>
            </a:r>
          </a:p>
          <a:p>
            <a:r>
              <a:rPr lang="en-US" dirty="0"/>
              <a:t>Impact on sleep</a:t>
            </a:r>
          </a:p>
          <a:p>
            <a:r>
              <a:rPr lang="en-US" dirty="0"/>
              <a:t>Addiction leading to displacement of other healthy activities</a:t>
            </a:r>
          </a:p>
          <a:p>
            <a:r>
              <a:rPr lang="en-US" dirty="0"/>
              <a:t>Social isolation</a:t>
            </a:r>
          </a:p>
          <a:p>
            <a:r>
              <a:rPr lang="en-US" dirty="0"/>
              <a:t>Heightened dissatisfaction with one’s appearance and life</a:t>
            </a:r>
          </a:p>
          <a:p>
            <a:pPr marL="18916" indent="0">
              <a:buNone/>
            </a:pPr>
            <a:r>
              <a:rPr lang="en-US" dirty="0"/>
              <a:t>In summary, a balanced, educated and regulated approach to social media use should ensure children and young people benefit from its many potential advantages. </a:t>
            </a:r>
          </a:p>
          <a:p>
            <a:endParaRPr lang="en-US" dirty="0"/>
          </a:p>
          <a:p>
            <a:endParaRPr lang="en-GB" dirty="0"/>
          </a:p>
        </p:txBody>
      </p:sp>
      <p:sp>
        <p:nvSpPr>
          <p:cNvPr id="6" name="Title 5">
            <a:extLst>
              <a:ext uri="{FF2B5EF4-FFF2-40B4-BE49-F238E27FC236}">
                <a16:creationId xmlns:a16="http://schemas.microsoft.com/office/drawing/2014/main" id="{FDDAA111-F6CB-4099-B711-2B289F264720}"/>
              </a:ext>
            </a:extLst>
          </p:cNvPr>
          <p:cNvSpPr>
            <a:spLocks noGrp="1"/>
          </p:cNvSpPr>
          <p:nvPr>
            <p:ph type="title"/>
          </p:nvPr>
        </p:nvSpPr>
        <p:spPr/>
        <p:txBody>
          <a:bodyPr/>
          <a:lstStyle/>
          <a:p>
            <a:r>
              <a:rPr lang="en-US" dirty="0"/>
              <a:t>Key points to consider</a:t>
            </a:r>
            <a:endParaRPr lang="en-GB" dirty="0"/>
          </a:p>
        </p:txBody>
      </p:sp>
    </p:spTree>
    <p:extLst>
      <p:ext uri="{BB962C8B-B14F-4D97-AF65-F5344CB8AC3E}">
        <p14:creationId xmlns:p14="http://schemas.microsoft.com/office/powerpoint/2010/main" val="33773917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54A6E7-B476-48B3-8040-7BD66AB4DEBB}"/>
              </a:ext>
            </a:extLst>
          </p:cNvPr>
          <p:cNvSpPr>
            <a:spLocks noGrp="1"/>
          </p:cNvSpPr>
          <p:nvPr>
            <p:ph sz="quarter" idx="18"/>
          </p:nvPr>
        </p:nvSpPr>
        <p:spPr/>
        <p:txBody>
          <a:bodyPr>
            <a:normAutofit/>
          </a:bodyPr>
          <a:lstStyle/>
          <a:p>
            <a:pPr marL="18916" indent="0">
              <a:buNone/>
            </a:pPr>
            <a:r>
              <a:rPr lang="en-US" b="1" dirty="0"/>
              <a:t>Screen Time </a:t>
            </a:r>
          </a:p>
          <a:p>
            <a:pPr marL="18916" indent="0">
              <a:lnSpc>
                <a:spcPct val="200000"/>
              </a:lnSpc>
              <a:buNone/>
            </a:pPr>
            <a:r>
              <a:rPr lang="en-US" dirty="0"/>
              <a:t>Due to the difficulty in establishing causal links between screen time and poor outcomes for children, as well as the complexity of defining screen time, official recommendations for screen time have been limited. </a:t>
            </a:r>
          </a:p>
          <a:p>
            <a:pPr marL="18916" indent="0">
              <a:lnSpc>
                <a:spcPct val="200000"/>
              </a:lnSpc>
              <a:buNone/>
            </a:pPr>
            <a:r>
              <a:rPr lang="en-US" dirty="0"/>
              <a:t>The World Health </a:t>
            </a:r>
            <a:r>
              <a:rPr lang="en-US" dirty="0" err="1"/>
              <a:t>Organisation</a:t>
            </a:r>
            <a:r>
              <a:rPr lang="en-US" dirty="0"/>
              <a:t> recently published guidance for under 5s and the Royal College of </a:t>
            </a:r>
            <a:r>
              <a:rPr lang="en-US" dirty="0" err="1"/>
              <a:t>Paediatrics</a:t>
            </a:r>
            <a:r>
              <a:rPr lang="en-US" dirty="0"/>
              <a:t> and Child Health have published broader advice suitable for older children and adolescents, which are covered on the following two slides.</a:t>
            </a:r>
          </a:p>
          <a:p>
            <a:pPr marL="18916" indent="0">
              <a:buNone/>
            </a:pPr>
            <a:endParaRPr lang="en-US" dirty="0"/>
          </a:p>
          <a:p>
            <a:endParaRPr lang="en-GB" dirty="0"/>
          </a:p>
        </p:txBody>
      </p:sp>
      <p:sp>
        <p:nvSpPr>
          <p:cNvPr id="3" name="Title 2">
            <a:extLst>
              <a:ext uri="{FF2B5EF4-FFF2-40B4-BE49-F238E27FC236}">
                <a16:creationId xmlns:a16="http://schemas.microsoft.com/office/drawing/2014/main" id="{C861BE91-CD0C-46B4-AE65-C843C4B01DE0}"/>
              </a:ext>
            </a:extLst>
          </p:cNvPr>
          <p:cNvSpPr>
            <a:spLocks noGrp="1"/>
          </p:cNvSpPr>
          <p:nvPr>
            <p:ph type="title"/>
          </p:nvPr>
        </p:nvSpPr>
        <p:spPr/>
        <p:txBody>
          <a:bodyPr/>
          <a:lstStyle/>
          <a:p>
            <a:r>
              <a:rPr lang="en-US" dirty="0"/>
              <a:t>Summary of Key Evidence </a:t>
            </a:r>
            <a:endParaRPr lang="en-GB" dirty="0"/>
          </a:p>
        </p:txBody>
      </p:sp>
    </p:spTree>
    <p:extLst>
      <p:ext uri="{BB962C8B-B14F-4D97-AF65-F5344CB8AC3E}">
        <p14:creationId xmlns:p14="http://schemas.microsoft.com/office/powerpoint/2010/main" val="7087956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29AB50-A7CB-4E98-9292-30E7A25E93D0}"/>
              </a:ext>
            </a:extLst>
          </p:cNvPr>
          <p:cNvSpPr>
            <a:spLocks noGrp="1"/>
          </p:cNvSpPr>
          <p:nvPr>
            <p:ph sz="quarter" idx="18"/>
          </p:nvPr>
        </p:nvSpPr>
        <p:spPr/>
        <p:txBody>
          <a:bodyPr/>
          <a:lstStyle/>
          <a:p>
            <a:pPr marL="18916" indent="0">
              <a:buNone/>
            </a:pPr>
            <a:r>
              <a:rPr lang="en-US" b="1" dirty="0"/>
              <a:t>Infants (less than 1 year)</a:t>
            </a:r>
          </a:p>
          <a:p>
            <a:pPr marL="18916" indent="0">
              <a:buNone/>
            </a:pPr>
            <a:r>
              <a:rPr lang="en-US" dirty="0"/>
              <a:t>Screen time is not recommended. </a:t>
            </a:r>
          </a:p>
          <a:p>
            <a:pPr marL="18916" indent="0">
              <a:buNone/>
            </a:pPr>
            <a:endParaRPr lang="en-US" dirty="0"/>
          </a:p>
          <a:p>
            <a:pPr marL="18916" indent="0">
              <a:buNone/>
            </a:pPr>
            <a:r>
              <a:rPr lang="en-US" b="1" dirty="0"/>
              <a:t>Children 1–2 years of age </a:t>
            </a:r>
          </a:p>
          <a:p>
            <a:pPr marL="18916" indent="0">
              <a:buNone/>
            </a:pPr>
            <a:r>
              <a:rPr lang="en-US" dirty="0"/>
              <a:t>For 1-year olds, sedentary screen time (such as watching TV or videos, playing computer games) is not recommended. </a:t>
            </a:r>
          </a:p>
          <a:p>
            <a:pPr marL="18916" indent="0">
              <a:buNone/>
            </a:pPr>
            <a:r>
              <a:rPr lang="en-US" dirty="0"/>
              <a:t>For those aged 2 years, sedentary screen time should be no more than 1 hour per day; less is better. </a:t>
            </a:r>
          </a:p>
          <a:p>
            <a:pPr marL="18916" indent="0">
              <a:buNone/>
            </a:pPr>
            <a:endParaRPr lang="en-US" dirty="0"/>
          </a:p>
          <a:p>
            <a:pPr marL="18916" indent="0">
              <a:buNone/>
            </a:pPr>
            <a:r>
              <a:rPr lang="en-US" b="1" dirty="0"/>
              <a:t>Children 3–4 years of age </a:t>
            </a:r>
          </a:p>
          <a:p>
            <a:pPr marL="18916" indent="0">
              <a:buNone/>
            </a:pPr>
            <a:r>
              <a:rPr lang="en-US" dirty="0"/>
              <a:t>Sedentary screen time should be no more than </a:t>
            </a:r>
            <a:r>
              <a:rPr lang="en-US"/>
              <a:t>1 hour per day; </a:t>
            </a:r>
            <a:r>
              <a:rPr lang="en-US" dirty="0"/>
              <a:t>less is better. </a:t>
            </a:r>
          </a:p>
          <a:p>
            <a:pPr marL="18916" indent="0">
              <a:buNone/>
            </a:pPr>
            <a:endParaRPr lang="en-US" dirty="0"/>
          </a:p>
          <a:p>
            <a:endParaRPr lang="en-GB" dirty="0"/>
          </a:p>
        </p:txBody>
      </p:sp>
      <p:sp>
        <p:nvSpPr>
          <p:cNvPr id="3" name="Title 2">
            <a:extLst>
              <a:ext uri="{FF2B5EF4-FFF2-40B4-BE49-F238E27FC236}">
                <a16:creationId xmlns:a16="http://schemas.microsoft.com/office/drawing/2014/main" id="{F53C142B-8325-4AA5-9C00-0E6FAE136D4F}"/>
              </a:ext>
            </a:extLst>
          </p:cNvPr>
          <p:cNvSpPr>
            <a:spLocks noGrp="1"/>
          </p:cNvSpPr>
          <p:nvPr>
            <p:ph type="title"/>
          </p:nvPr>
        </p:nvSpPr>
        <p:spPr/>
        <p:txBody>
          <a:bodyPr/>
          <a:lstStyle/>
          <a:p>
            <a:br>
              <a:rPr lang="en-US" sz="1800" dirty="0"/>
            </a:br>
            <a:r>
              <a:rPr lang="en-US" sz="2000" dirty="0"/>
              <a:t>Guidelines on Physical Activity, Sedentary </a:t>
            </a:r>
            <a:r>
              <a:rPr lang="en-US" sz="2000" dirty="0" err="1"/>
              <a:t>Behaviour</a:t>
            </a:r>
            <a:r>
              <a:rPr lang="en-US" sz="2000" dirty="0"/>
              <a:t> and Sleep for children under 5 years of age – World Health </a:t>
            </a:r>
            <a:r>
              <a:rPr lang="en-US" sz="2000" dirty="0" err="1"/>
              <a:t>Organisation</a:t>
            </a:r>
            <a:br>
              <a:rPr lang="en-GB" dirty="0"/>
            </a:br>
            <a:endParaRPr lang="en-GB" dirty="0"/>
          </a:p>
        </p:txBody>
      </p:sp>
    </p:spTree>
    <p:extLst>
      <p:ext uri="{BB962C8B-B14F-4D97-AF65-F5344CB8AC3E}">
        <p14:creationId xmlns:p14="http://schemas.microsoft.com/office/powerpoint/2010/main" val="12151710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7F783-CFE4-4033-9874-C376FF45B9B9}"/>
              </a:ext>
            </a:extLst>
          </p:cNvPr>
          <p:cNvSpPr>
            <a:spLocks noGrp="1"/>
          </p:cNvSpPr>
          <p:nvPr>
            <p:ph sz="quarter" idx="18"/>
          </p:nvPr>
        </p:nvSpPr>
        <p:spPr/>
        <p:txBody>
          <a:bodyPr/>
          <a:lstStyle/>
          <a:p>
            <a:pPr marL="18916" indent="0">
              <a:buNone/>
            </a:pPr>
            <a:r>
              <a:rPr lang="en-US" i="1" dirty="0"/>
              <a:t>‘Our primary recommendation is that families should negotiate screen limits with their children based upon the needs of an individual child, the ways in which screens are used and the degree to which use of screens appears to displace (or not) physical and social activities and sleep’</a:t>
            </a:r>
          </a:p>
          <a:p>
            <a:pPr marL="18916" indent="0">
              <a:buNone/>
            </a:pPr>
            <a:endParaRPr lang="en-US" i="1" dirty="0"/>
          </a:p>
          <a:p>
            <a:pPr marL="18916" indent="0">
              <a:buNone/>
            </a:pPr>
            <a:r>
              <a:rPr lang="en-US" dirty="0"/>
              <a:t>Some helpful tips to discuss with students:</a:t>
            </a:r>
          </a:p>
          <a:p>
            <a:pPr marL="361816" indent="-342900">
              <a:buAutoNum type="arabicPeriod"/>
            </a:pPr>
            <a:r>
              <a:rPr lang="en-US" dirty="0"/>
              <a:t>Is screen time in your household controlled?</a:t>
            </a:r>
          </a:p>
          <a:p>
            <a:pPr marL="361816" indent="-342900">
              <a:buAutoNum type="arabicPeriod"/>
            </a:pPr>
            <a:r>
              <a:rPr lang="en-US" dirty="0"/>
              <a:t>Does screen time interfere with what you and your family want to do?</a:t>
            </a:r>
          </a:p>
          <a:p>
            <a:pPr marL="361816" indent="-342900">
              <a:buAutoNum type="arabicPeriod"/>
            </a:pPr>
            <a:r>
              <a:rPr lang="en-US" dirty="0"/>
              <a:t>Does screen time interfere with sleep?</a:t>
            </a:r>
          </a:p>
          <a:p>
            <a:pPr marL="361816" indent="-342900">
              <a:buAutoNum type="arabicPeriod"/>
            </a:pPr>
            <a:r>
              <a:rPr lang="en-US" dirty="0"/>
              <a:t>Are you able to control snacking during screen time?</a:t>
            </a:r>
            <a:endParaRPr lang="en-GB" dirty="0"/>
          </a:p>
        </p:txBody>
      </p:sp>
      <p:sp>
        <p:nvSpPr>
          <p:cNvPr id="3" name="Title 2">
            <a:extLst>
              <a:ext uri="{FF2B5EF4-FFF2-40B4-BE49-F238E27FC236}">
                <a16:creationId xmlns:a16="http://schemas.microsoft.com/office/drawing/2014/main" id="{42937E97-0C42-46EB-ACD7-1354A6F3E23F}"/>
              </a:ext>
            </a:extLst>
          </p:cNvPr>
          <p:cNvSpPr>
            <a:spLocks noGrp="1"/>
          </p:cNvSpPr>
          <p:nvPr>
            <p:ph type="title"/>
          </p:nvPr>
        </p:nvSpPr>
        <p:spPr/>
        <p:txBody>
          <a:bodyPr/>
          <a:lstStyle/>
          <a:p>
            <a:r>
              <a:rPr lang="en-US" dirty="0"/>
              <a:t>Royal College of </a:t>
            </a:r>
            <a:r>
              <a:rPr lang="en-US" dirty="0" err="1"/>
              <a:t>Paediatrics</a:t>
            </a:r>
            <a:r>
              <a:rPr lang="en-US" dirty="0"/>
              <a:t> and Child Health</a:t>
            </a:r>
            <a:br>
              <a:rPr lang="en-US" dirty="0"/>
            </a:br>
            <a:r>
              <a:rPr lang="en-US" dirty="0"/>
              <a:t>Screen Time Guidelines = RCPH</a:t>
            </a:r>
            <a:endParaRPr lang="en-GB" dirty="0"/>
          </a:p>
        </p:txBody>
      </p:sp>
    </p:spTree>
    <p:extLst>
      <p:ext uri="{BB962C8B-B14F-4D97-AF65-F5344CB8AC3E}">
        <p14:creationId xmlns:p14="http://schemas.microsoft.com/office/powerpoint/2010/main" val="11408454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COGNITA SLEEP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GNITA TALK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GNITA SOCIAL SCREEN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GNITA HEALTHY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GNITA BRAIN TEMLATE A4">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eneric">
  <a:themeElements>
    <a:clrScheme name="Cognita Be Well">
      <a:dk1>
        <a:srgbClr val="000000"/>
      </a:dk1>
      <a:lt1>
        <a:srgbClr val="FFFFFF"/>
      </a:lt1>
      <a:dk2>
        <a:srgbClr val="37383A"/>
      </a:dk2>
      <a:lt2>
        <a:srgbClr val="FFFFFF"/>
      </a:lt2>
      <a:accent1>
        <a:srgbClr val="006EB6"/>
      </a:accent1>
      <a:accent2>
        <a:srgbClr val="6679BA"/>
      </a:accent2>
      <a:accent3>
        <a:srgbClr val="8C827E"/>
      </a:accent3>
      <a:accent4>
        <a:srgbClr val="00A97A"/>
      </a:accent4>
      <a:accent5>
        <a:srgbClr val="7CCBE2"/>
      </a:accent5>
      <a:accent6>
        <a:srgbClr val="6679BA"/>
      </a:accent6>
      <a:hlink>
        <a:srgbClr val="E6244F"/>
      </a:hlink>
      <a:folHlink>
        <a:srgbClr val="37383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85000"/>
          </a:lnSpc>
          <a:spcBef>
            <a:spcPct val="0"/>
          </a:spcBef>
          <a:spcAft>
            <a:spcPts val="1200"/>
          </a:spcAft>
          <a:buClrTx/>
          <a:buSzTx/>
          <a:buFontTx/>
          <a:buNone/>
          <a:tabLst/>
          <a:defRPr kumimoji="0" sz="2000" b="0" i="0" u="none" strike="noStrike" cap="none" normalizeH="0" baseline="0" dirty="0" smtClean="0">
            <a:ln>
              <a:noFill/>
            </a:ln>
            <a:solidFill>
              <a:srgbClr val="5F5F5F"/>
            </a:solidFill>
            <a:effectLst/>
            <a:latin typeface="+mn-lt"/>
          </a:defRPr>
        </a:defPPr>
      </a:lstStyle>
    </a:spDef>
    <a:lnDef>
      <a:spPr bwMode="auto">
        <a:xfrm>
          <a:off x="0" y="0"/>
          <a:ext cx="1" cy="1"/>
        </a:xfrm>
        <a:custGeom>
          <a:avLst/>
          <a:gdLst/>
          <a:ahLst/>
          <a:cxnLst/>
          <a:rect l="0" t="0" r="0" b="0"/>
          <a:pathLst/>
        </a:custGeom>
        <a:noFill/>
        <a:ln w="12700" cap="flat" cmpd="sng" algn="ctr">
          <a:solidFill>
            <a:schemeClr val="hlink"/>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5F5F5F"/>
            </a:solidFill>
            <a:effectLst/>
            <a:latin typeface="Univers" pitchFamily="34" charset="0"/>
          </a:defRPr>
        </a:defPPr>
      </a:lstStyle>
    </a:lnDef>
    <a:txDef>
      <a:spPr/>
      <a:bodyPr wrap="none" rtlCol="0">
        <a:spAutoFit/>
      </a:bodyPr>
      <a:lstStyle>
        <a:defPPr marL="342900" marR="0" indent="-342900" algn="l" defTabSz="914400" rtl="0" eaLnBrk="1" fontAlgn="base" latinLnBrk="0" hangingPunct="1">
          <a:lnSpc>
            <a:spcPct val="100000"/>
          </a:lnSpc>
          <a:spcBef>
            <a:spcPct val="20000"/>
          </a:spcBef>
          <a:spcAft>
            <a:spcPct val="0"/>
          </a:spcAft>
          <a:buClr>
            <a:schemeClr val="folHlink"/>
          </a:buClr>
          <a:buSzTx/>
          <a:buFont typeface="Wingdings" pitchFamily="2" charset="2"/>
          <a:buChar char=""/>
          <a:tabLst/>
          <a:defRPr kern="0" dirty="0" smtClean="0">
            <a:latin typeface="+mn-lt"/>
          </a:defRPr>
        </a:defPPr>
      </a:lstStyle>
    </a:tx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5F5F5F"/>
        </a:dk1>
        <a:lt1>
          <a:srgbClr val="FFFFFF"/>
        </a:lt1>
        <a:dk2>
          <a:srgbClr val="0066FF"/>
        </a:dk2>
        <a:lt2>
          <a:srgbClr val="000080"/>
        </a:lt2>
        <a:accent1>
          <a:srgbClr val="EBF031"/>
        </a:accent1>
        <a:accent2>
          <a:srgbClr val="EF9100"/>
        </a:accent2>
        <a:accent3>
          <a:srgbClr val="FFFFFF"/>
        </a:accent3>
        <a:accent4>
          <a:srgbClr val="505050"/>
        </a:accent4>
        <a:accent5>
          <a:srgbClr val="F3F6AD"/>
        </a:accent5>
        <a:accent6>
          <a:srgbClr val="D983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
      <a:clrScheme name="Default 9">
        <a:dk1>
          <a:srgbClr val="5F5F5F"/>
        </a:dk1>
        <a:lt1>
          <a:srgbClr val="FFFFFF"/>
        </a:lt1>
        <a:dk2>
          <a:srgbClr val="8080FF"/>
        </a:dk2>
        <a:lt2>
          <a:srgbClr val="000080"/>
        </a:lt2>
        <a:accent1>
          <a:srgbClr val="00FF00"/>
        </a:accent1>
        <a:accent2>
          <a:srgbClr val="EF9100"/>
        </a:accent2>
        <a:accent3>
          <a:srgbClr val="FFFFFF"/>
        </a:accent3>
        <a:accent4>
          <a:srgbClr val="505050"/>
        </a:accent4>
        <a:accent5>
          <a:srgbClr val="AAFFAA"/>
        </a:accent5>
        <a:accent6>
          <a:srgbClr val="D983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0">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FFFF00"/>
        </a:folHlink>
      </a:clrScheme>
      <a:clrMap bg1="lt1" tx1="dk1" bg2="lt2" tx2="dk2" accent1="accent1" accent2="accent2" accent3="accent3" accent4="accent4" accent5="accent5" accent6="accent6" hlink="hlink" folHlink="folHlink"/>
    </a:extraClrScheme>
    <a:extraClrScheme>
      <a:clrScheme name="Default 11">
        <a:dk1>
          <a:srgbClr val="5F5F5F"/>
        </a:dk1>
        <a:lt1>
          <a:srgbClr val="FFFFFF"/>
        </a:lt1>
        <a:dk2>
          <a:srgbClr val="8080FF"/>
        </a:dk2>
        <a:lt2>
          <a:srgbClr val="000080"/>
        </a:lt2>
        <a:accent1>
          <a:srgbClr val="000099"/>
        </a:accent1>
        <a:accent2>
          <a:srgbClr val="00FF00"/>
        </a:accent2>
        <a:accent3>
          <a:srgbClr val="FFFFFF"/>
        </a:accent3>
        <a:accent4>
          <a:srgbClr val="505050"/>
        </a:accent4>
        <a:accent5>
          <a:srgbClr val="AAAACA"/>
        </a:accent5>
        <a:accent6>
          <a:srgbClr val="00E700"/>
        </a:accent6>
        <a:hlink>
          <a:srgbClr val="FF0100"/>
        </a:hlink>
        <a:folHlink>
          <a:srgbClr val="8080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170096F642C845BA209EB963AAFDD9" ma:contentTypeVersion="5" ma:contentTypeDescription="Create a new document." ma:contentTypeScope="" ma:versionID="224c1787f9de03286fe876068973005a">
  <xsd:schema xmlns:xsd="http://www.w3.org/2001/XMLSchema" xmlns:xs="http://www.w3.org/2001/XMLSchema" xmlns:p="http://schemas.microsoft.com/office/2006/metadata/properties" xmlns:ns2="9e89a77c-2b20-4d2d-bf69-2f3f7b6d6e93" xmlns:ns3="a354ce32-be99-4c44-8f20-8c9212b11626" targetNamespace="http://schemas.microsoft.com/office/2006/metadata/properties" ma:root="true" ma:fieldsID="1611239cc106f0f0e039564c66b958d0" ns2:_="" ns3:_="">
    <xsd:import namespace="9e89a77c-2b20-4d2d-bf69-2f3f7b6d6e93"/>
    <xsd:import namespace="a354ce32-be99-4c44-8f20-8c9212b116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9a77c-2b20-4d2d-bf69-2f3f7b6d6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54ce32-be99-4c44-8f20-8c9212b1162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735B17-6481-4CD7-948A-1B40C63D4DEA}">
  <ds:schemaRefs>
    <ds:schemaRef ds:uri="http://schemas.microsoft.com/office/infopath/2007/PartnerControls"/>
    <ds:schemaRef ds:uri="http://purl.org/dc/terms/"/>
    <ds:schemaRef ds:uri="a354ce32-be99-4c44-8f20-8c9212b11626"/>
    <ds:schemaRef ds:uri="9e89a77c-2b20-4d2d-bf69-2f3f7b6d6e93"/>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B6D9890-3DF6-4F54-8DFA-DF99CB39ACB7}">
  <ds:schemaRefs>
    <ds:schemaRef ds:uri="http://schemas.microsoft.com/sharepoint/v3/contenttype/forms"/>
  </ds:schemaRefs>
</ds:datastoreItem>
</file>

<file path=customXml/itemProps3.xml><?xml version="1.0" encoding="utf-8"?>
<ds:datastoreItem xmlns:ds="http://schemas.openxmlformats.org/officeDocument/2006/customXml" ds:itemID="{7ABC2EDC-FF29-4378-AE68-6BB4E0D7B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9a77c-2b20-4d2d-bf69-2f3f7b6d6e93"/>
    <ds:schemaRef ds:uri="a354ce32-be99-4c44-8f20-8c9212b11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6881</TotalTime>
  <Words>2275</Words>
  <Application>Microsoft Macintosh PowerPoint</Application>
  <PresentationFormat>A4 Paper (210x297 mm)</PresentationFormat>
  <Paragraphs>244</Paragraphs>
  <Slides>26</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26</vt:i4>
      </vt:variant>
    </vt:vector>
  </HeadingPairs>
  <TitlesOfParts>
    <vt:vector size="37" baseType="lpstr">
      <vt:lpstr>Arial</vt:lpstr>
      <vt:lpstr>Arial </vt:lpstr>
      <vt:lpstr>Liberation Serif</vt:lpstr>
      <vt:lpstr>Univers</vt:lpstr>
      <vt:lpstr>Wingdings</vt:lpstr>
      <vt:lpstr>COGNITA SLEEP TEMLATE A4</vt:lpstr>
      <vt:lpstr>COGNITA TALK TEMLATE A4</vt:lpstr>
      <vt:lpstr>COGNITA SOCIAL SCREEN TEMLATE A4</vt:lpstr>
      <vt:lpstr>COGNITA HEALTHY TEMLATE A4</vt:lpstr>
      <vt:lpstr>1_COGNITA BRAIN TEMLATE A4</vt:lpstr>
      <vt:lpstr>Generic</vt:lpstr>
      <vt:lpstr>PowerPoint Presentation</vt:lpstr>
      <vt:lpstr>PowerPoint Presentation</vt:lpstr>
      <vt:lpstr>Contents </vt:lpstr>
      <vt:lpstr>Summary of key research</vt:lpstr>
      <vt:lpstr>Summary of key evidence</vt:lpstr>
      <vt:lpstr>Key points to consider</vt:lpstr>
      <vt:lpstr>Summary of Key Evidence </vt:lpstr>
      <vt:lpstr> Guidelines on Physical Activity, Sedentary Behaviour and Sleep for children under 5 years of age – World Health Organisation </vt:lpstr>
      <vt:lpstr>Royal College of Paediatrics and Child Health Screen Time Guidelines = RCPH</vt:lpstr>
      <vt:lpstr>Student-led debate to explore the issue of screen time and social media</vt:lpstr>
      <vt:lpstr>Student-led debate </vt:lpstr>
      <vt:lpstr>Provocation videos</vt:lpstr>
      <vt:lpstr> Example framework for debate PEEL </vt:lpstr>
      <vt:lpstr>An example framework for a debate</vt:lpstr>
      <vt:lpstr>Possible titles for primary/prep age debates</vt:lpstr>
      <vt:lpstr>Possible titles for senior age debates</vt:lpstr>
      <vt:lpstr>Example resources to support student led debate</vt:lpstr>
      <vt:lpstr>Resources</vt:lpstr>
      <vt:lpstr>Resources specific to Latin America</vt:lpstr>
      <vt:lpstr>Resources specific to Europe</vt:lpstr>
      <vt:lpstr>Resources specific to Asia</vt:lpstr>
      <vt:lpstr>Global Resources - Senior</vt:lpstr>
      <vt:lpstr>Global Resources - Junior</vt:lpstr>
      <vt:lpstr>Global Resources - General </vt:lpstr>
      <vt:lpstr>Global Resources continued</vt:lpstr>
      <vt:lpstr>Social Media &amp; Screen Time – Parental Video </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Sabina</dc:creator>
  <cp:keywords/>
  <dc:description/>
  <cp:lastModifiedBy>Sophie Hickey</cp:lastModifiedBy>
  <cp:revision>1839</cp:revision>
  <cp:lastPrinted>2017-11-02T17:29:31Z</cp:lastPrinted>
  <dcterms:created xsi:type="dcterms:W3CDTF">2013-05-23T15:57:50Z</dcterms:created>
  <dcterms:modified xsi:type="dcterms:W3CDTF">2019-09-19T13:04:23Z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0x01010090170096F642C845BA209EB963AAFDD9</vt:lpwstr>
  </property>
</Properties>
</file>